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7" r:id="rId4"/>
    <p:sldId id="266" r:id="rId5"/>
    <p:sldId id="265" r:id="rId6"/>
    <p:sldId id="264" r:id="rId7"/>
    <p:sldId id="263" r:id="rId8"/>
    <p:sldId id="259" r:id="rId9"/>
    <p:sldId id="271" r:id="rId10"/>
    <p:sldId id="260" r:id="rId11"/>
    <p:sldId id="269" r:id="rId12"/>
    <p:sldId id="270" r:id="rId13"/>
    <p:sldId id="273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11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AE577-24A5-4502-53DE-FCA1DBA8D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061250-89B0-FF64-EED4-986E2E807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B1E099-852C-B2A4-65B1-6A0A7401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BC4D3-780E-3577-AB70-6D72BFC2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0F0D3B-4530-C943-A525-B4F25843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9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16306C-57AB-520C-B142-87240826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AD60B7-7022-1722-062E-8B016A438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1FC5C9-2953-6FF5-AF17-4C8C8137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56904-C875-6CB4-D201-B15BDB5E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711662-86A6-0BA4-0EE4-4CE542E2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1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E849DC-755E-E22C-C5C5-1610C1FEC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EBC29B-281C-43E8-EAC3-2AF2DD60C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25A56F-1F82-8962-2AC1-87FF92A2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63D6E-57BC-9DD1-6A43-2ACC8A82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49EE10-DC62-7796-3027-D588F62C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8CF25-C670-C729-D377-A02E62C13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6B3D69-7A3A-F6E4-762A-558FB6A2D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B5225-D8B1-18C0-E361-6C228B5A6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C4894-E2D1-07CB-8662-88938C23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FBF617-4C39-81BD-9858-D1A52684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7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5FD7F-64F9-32FD-FAA9-1243002A3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949623-BBB9-F402-D272-D4C27C65B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49F89D-6DEC-43CB-5012-D9E590F69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72118B-A484-1C96-BDD9-E039C94A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F40A40-0EE4-1561-3F9F-C5D78D3E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9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7C223-AA39-2A27-809C-AA6DDDE4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13D34-A275-A96B-C561-25B28EEB4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A63523-A5AE-AF94-E6ED-47F5C6500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402863-577A-E883-B4DF-78FB4B66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D173B6-C2AA-1AF5-8EC4-E247554A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B9A4A4-EB29-3C21-85EA-FED0FC21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4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41E5C-8338-D61D-80FF-C2433F8C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C8197C-00A9-036E-FAD1-2727A688A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853E8A-91F5-3DE7-3046-928A92373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0C5CDF-E803-D086-DE60-58EE16FCE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8C1D7C-CEF6-368C-5597-2D1DBF209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BD6EA8-5B51-563A-1EF5-D3FABA8C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81D751-CA11-2C3E-6325-226FF702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44531B-155E-4D63-1710-0C68AF5D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7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17814-AA69-3D7B-7958-BF95AE36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B1C785-7D42-AEE0-4C27-173B0057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AE7093-AD62-4912-678A-15959AC0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6E93C2-7736-C69E-E3E0-34BB41BD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C06B11-E3C9-81E1-76A6-02549ED9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A53342-3BFC-57A7-5AD4-49001DCB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551B64-AF7A-BBDF-D1D8-655ED449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5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5817DB-38D4-774F-C258-8314CD8A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0A8C7-7240-ABB9-4B05-9E9B0E26D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CDCF9E-CB21-A070-DCD5-C594C2E54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DAFD4F-9A4B-B5B4-5515-9683C568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4BC0BE-684C-C390-D152-A58D1021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85E801-4BF9-FEC5-5CFE-0B355F6B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A62EA-2768-BCD5-EABB-5095803BF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230648-9EEB-F8AC-A979-EE351C9F6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0F5785-867D-9DCC-1B12-BDE1F2FEA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4F6FF7-2595-0112-706C-95BC477F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22B2DF-8E96-690E-F9C4-8643E71E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945A4C-AC97-0E3A-4629-370BBCEF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4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90109-FAFD-ABA0-46CD-E441477E3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26B2FE-4953-8A13-CA03-A7DFF837F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ECD3D5-EF1B-A047-6BCF-519E89814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3488-C9DD-4DD8-8085-E0A2F4EEDE3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CB2805-4370-1E29-2EE5-83103254D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56573C-8622-8FDF-D5B1-BF1A837F4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C89F-9F61-4E1E-BBD0-F9822ECED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7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9;&#1072;&#1081;&#1090;&#1086;&#1073;&#1088;&#1072;&#1079;&#1086;&#1074;&#1072;&#1085;&#1080;&#1103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2E8B793-6F2F-E3A1-749A-A65CDCDAC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E3C07F-12F3-E89F-1FA0-8E9144FF660E}"/>
              </a:ext>
            </a:extLst>
          </p:cNvPr>
          <p:cNvSpPr txBox="1"/>
          <p:nvPr/>
        </p:nvSpPr>
        <p:spPr>
          <a:xfrm>
            <a:off x="561975" y="2564368"/>
            <a:ext cx="110680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0" dirty="0">
                <a:solidFill>
                  <a:srgbClr val="007AD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Тема: Индивидуальная поддержка развития детей в семье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CFDFB4-5FDB-D21E-8142-D48F887054EC}"/>
              </a:ext>
            </a:extLst>
          </p:cNvPr>
          <p:cNvSpPr txBox="1"/>
          <p:nvPr/>
        </p:nvSpPr>
        <p:spPr>
          <a:xfrm>
            <a:off x="2209800" y="571500"/>
            <a:ext cx="7268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«Лёвушка»</a:t>
            </a:r>
          </a:p>
        </p:txBody>
      </p:sp>
    </p:spTree>
    <p:extLst>
      <p:ext uri="{BB962C8B-B14F-4D97-AF65-F5344CB8AC3E}">
        <p14:creationId xmlns:p14="http://schemas.microsoft.com/office/powerpoint/2010/main" val="1135237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C306551-5B16-6F18-A786-67E739B11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51F4D9-F614-A001-1BFF-A189548A7D5F}"/>
              </a:ext>
            </a:extLst>
          </p:cNvPr>
          <p:cNvSpPr txBox="1"/>
          <p:nvPr/>
        </p:nvSpPr>
        <p:spPr>
          <a:xfrm>
            <a:off x="495300" y="117693"/>
            <a:ext cx="112014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значит заниматься дома?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под словом «заниматься» подразумеваем «проводить 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время» — то вопросы о том, заниматься ли с ребенком дома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 какого возраста отпадают, вместо них появляется вопрос: «Чем 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заниматься?»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Увлекательные регулярные занятия познавательными и развивающими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играми и заданиями с учетом возрастных и индивидуальных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особенностей, приносят свою пользу. Главное, найти подход к ребенку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занятия интересными и увлекательными. Если эти занятия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радуют и ребенка и родителя – значит им цены нет!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Перегрузки в занятиях, доведенные до абсурда, когда ребенок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переодевается и перекусывает в машине между кружками и школами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 для любого ребенка, независимо от особенностей. Нагрузку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очень важно правильно рассчитать в зависимости от возраста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266870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FD0F196-C796-FB0A-13E6-5A4F5CB54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2962F7-608B-52EA-2A18-7D00067426A7}"/>
              </a:ext>
            </a:extLst>
          </p:cNvPr>
          <p:cNvSpPr txBox="1"/>
          <p:nvPr/>
        </p:nvSpPr>
        <p:spPr>
          <a:xfrm>
            <a:off x="762000" y="1040374"/>
            <a:ext cx="110680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На сегодняшний день можно сказать, что у нас сложилась определенная система в работе с родителями.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- Родители из «зрителей» и «наблюдателей» стали активными участниками встреч и помощниками воспитателя, создана атмосфера взаимоуважения.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- Родители стали проявлять искренний интерес к жизни группы.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- Научились выражать восхищение результатами и продуктами детской деятельности, эмоционально поддерживать своего ребенка.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С большим удовольствием родители участвуют в сценках и сказочных постановках , дисциплинированно приходят на репетиции и прислушиваются к советам музыкального руководителя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537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E1BFC5-9D63-EE7B-7B1F-1D599CE87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9CD081-AFE7-5CF9-58CC-A07F01A42389}"/>
              </a:ext>
            </a:extLst>
          </p:cNvPr>
          <p:cNvSpPr txBox="1"/>
          <p:nvPr/>
        </p:nvSpPr>
        <p:spPr>
          <a:xfrm>
            <a:off x="704850" y="751344"/>
            <a:ext cx="114871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Привлекали родителей к участию в спортивных конкурсах.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Родители принимали активное участие в экскурсиях и показа семейного театра.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Родителям очень нравится участвовать в различных конкурсах. Выставки удавались на славу. Фантазии родителей и их детей не было предела. Как нет предела любознательности, творчеству, трудолюбию.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Родители принимали участие не только в групповых конкурсах и выставках , но и помогали нам в участвовать в конкурсах детского сада , города и района, где занимали призовые места.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Привлекали родителей к созданию условий для развития интереса детей к книгам дома и в детском саду и их реставрации.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А если наш праздник или развлечение требует от родителей творческого подхода , изготовления красочных костюмов , шляп , атрибутов , то они с большим энтузиазмом готовят всё это и радуются творческим успехам своих детей.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Родительские собрания в нашей группе строятся по принципу диалога , только тогда родители становятся нашими единомышленниками.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05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F07D00-BAF0-06CB-AA75-2DD20774A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56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F07D00-BAF0-06CB-AA75-2DD20774A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1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46DB3EF-7971-E171-64EF-FA5BC613B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D45C0E-C038-ED5F-D2E8-3741838D1C3B}"/>
              </a:ext>
            </a:extLst>
          </p:cNvPr>
          <p:cNvSpPr txBox="1"/>
          <p:nvPr/>
        </p:nvSpPr>
        <p:spPr>
          <a:xfrm>
            <a:off x="285750" y="369943"/>
            <a:ext cx="11620500" cy="577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ru-RU" sz="2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педагогов дошкольного учреждения</a:t>
            </a:r>
            <a:r>
              <a:rPr lang="ru-RU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профессионально помочь семье в воспитании детей, при этом, не подменяя ее, а дополняя и обеспечивая более полную реализацию ее воспитательных функций:</a:t>
            </a:r>
          </a:p>
          <a:p>
            <a:pPr marL="457200" indent="-228600" algn="just">
              <a:spcAft>
                <a:spcPts val="750"/>
              </a:spcAft>
            </a:pPr>
            <a:r>
              <a:rPr lang="ru-RU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 развитие интересов и потребностей ребенка;</a:t>
            </a:r>
          </a:p>
          <a:p>
            <a:pPr marL="457200" indent="-228600" algn="just">
              <a:spcAft>
                <a:spcPts val="750"/>
              </a:spcAft>
            </a:pPr>
            <a:r>
              <a:rPr lang="ru-RU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 распределение обязанностей и ответственности между родителями в постоянно меняющихся ситуациях воспитания детей;</a:t>
            </a:r>
          </a:p>
          <a:p>
            <a:pPr marL="457200" indent="-228600" algn="just">
              <a:spcAft>
                <a:spcPts val="750"/>
              </a:spcAft>
            </a:pPr>
            <a:r>
              <a:rPr lang="ru-RU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 поддержка открытости во взаимоотношениях между разными поколениями в семье;</a:t>
            </a:r>
          </a:p>
          <a:p>
            <a:pPr marL="457200" indent="-228600" algn="just">
              <a:spcAft>
                <a:spcPts val="750"/>
              </a:spcAft>
            </a:pPr>
            <a:r>
              <a:rPr lang="ru-RU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 выработка образа жизни семьи, формирование семейных традиций;</a:t>
            </a:r>
          </a:p>
          <a:p>
            <a:pPr marL="457200" indent="-228600" algn="just">
              <a:spcAft>
                <a:spcPts val="750"/>
              </a:spcAft>
            </a:pPr>
            <a:r>
              <a:rPr lang="ru-RU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 понимание и принятие индивидуальности ребенка, доверие и уважение к нему как к уникальной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81763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67F7258-F02C-DF56-33D7-C807865FE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C6A545-C1C0-1E8E-CB76-5A60D51DDD91}"/>
              </a:ext>
            </a:extLst>
          </p:cNvPr>
          <p:cNvSpPr txBox="1"/>
          <p:nvPr/>
        </p:nvSpPr>
        <p:spPr>
          <a:xfrm>
            <a:off x="228600" y="510252"/>
            <a:ext cx="11734800" cy="540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ru-RU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 algn="just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28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воспитание уважения к детству и родительству;</a:t>
            </a:r>
          </a:p>
          <a:p>
            <a:pPr marL="685800" indent="-457200" algn="just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28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взаимодействие с родителями для изучения их семейной микросреды;</a:t>
            </a:r>
          </a:p>
          <a:p>
            <a:pPr marL="685800" indent="-457200" algn="just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28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повышение и содействие общей культуры семьи и психолого-педагогической компетентности родителей;</a:t>
            </a:r>
          </a:p>
          <a:p>
            <a:pPr marL="685800" indent="-457200" algn="just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28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оказание практической и теоретической помощи родителям воспитанников через трансляцию основ теоретических знаний и формирование умений и навыков практической работы с детьми;</a:t>
            </a:r>
          </a:p>
          <a:p>
            <a:pPr marL="685800" indent="-457200" algn="just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28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использование с родителями различных форм сотрудничества и совместного творчества, исходя из индивидуально-дифференцированного подхода к семьям.</a:t>
            </a:r>
          </a:p>
        </p:txBody>
      </p:sp>
    </p:spTree>
    <p:extLst>
      <p:ext uri="{BB962C8B-B14F-4D97-AF65-F5344CB8AC3E}">
        <p14:creationId xmlns:p14="http://schemas.microsoft.com/office/powerpoint/2010/main" val="192635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B1D569F-8A29-1C31-F6EE-C937DE993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7E42D5-E889-EDEE-0DC5-518FEFFF1CC3}"/>
              </a:ext>
            </a:extLst>
          </p:cNvPr>
          <p:cNvSpPr txBox="1"/>
          <p:nvPr/>
        </p:nvSpPr>
        <p:spPr>
          <a:xfrm>
            <a:off x="723900" y="4949375"/>
            <a:ext cx="11296650" cy="1333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b="1" i="0" dirty="0">
                <a:solidFill>
                  <a:srgbClr val="222222"/>
                </a:solidFill>
                <a:effectLst/>
                <a:latin typeface="PTSans"/>
              </a:rPr>
              <a:t> </a:t>
            </a:r>
            <a:r>
              <a:rPr lang="ru-RU" sz="2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адресной помощи современной семье в деле воспитания, обучения и развития детей</a:t>
            </a:r>
            <a:endParaRPr lang="ru-RU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>
                <a:solidFill>
                  <a:srgbClr val="555555"/>
                </a:solidFill>
                <a:effectLst/>
                <a:latin typeface="Tahoma" panose="020B0604030504040204" pitchFamily="34" charset="0"/>
              </a:rPr>
              <a:t>  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395FB9-B776-1B3A-1E7D-BE5789E2A669}"/>
              </a:ext>
            </a:extLst>
          </p:cNvPr>
          <p:cNvSpPr txBox="1"/>
          <p:nvPr/>
        </p:nvSpPr>
        <p:spPr>
          <a:xfrm>
            <a:off x="493296" y="289679"/>
            <a:ext cx="114129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поддержка 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в семье предусматривает мероприятия по следующим направлениям:</a:t>
            </a:r>
          </a:p>
          <a:p>
            <a:pPr algn="l"/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  Психологическая поддержка семьи;</a:t>
            </a:r>
          </a:p>
          <a:p>
            <a:pPr algn="l"/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Консультативная помощь;</a:t>
            </a:r>
          </a:p>
          <a:p>
            <a:pPr algn="l"/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3.Повышение      осведомленности      об      особенностях      развития      и     специфических образовательных потребностях ребенка;</a:t>
            </a:r>
          </a:p>
          <a:p>
            <a:pPr algn="l"/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   Участие родителей в образовательной деятельности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304211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36D2F4-B4FF-8630-1082-87AD71D7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Хочу такой сайт">
            <a:hlinkClick r:id="rId3"/>
            <a:extLst>
              <a:ext uri="{FF2B5EF4-FFF2-40B4-BE49-F238E27FC236}">
                <a16:creationId xmlns:a16="http://schemas.microsoft.com/office/drawing/2014/main" id="{82443FCD-AAC3-18DF-4265-318151EED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Хочу такой сайт">
            <a:hlinkClick r:id="rId3"/>
            <a:extLst>
              <a:ext uri="{FF2B5EF4-FFF2-40B4-BE49-F238E27FC236}">
                <a16:creationId xmlns:a16="http://schemas.microsoft.com/office/drawing/2014/main" id="{2525152A-3FBB-581F-CEC7-0EEB615D6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3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Хочу такой сайт">
            <a:hlinkClick r:id="rId3"/>
            <a:extLst>
              <a:ext uri="{FF2B5EF4-FFF2-40B4-BE49-F238E27FC236}">
                <a16:creationId xmlns:a16="http://schemas.microsoft.com/office/drawing/2014/main" id="{8B4F321F-F29D-CD99-F991-9BC9CFC38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64A14225-A681-22ED-B005-7D2F75F49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193" y="1755426"/>
            <a:ext cx="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C9F689-A719-ED85-1B75-407C67C108D6}"/>
              </a:ext>
            </a:extLst>
          </p:cNvPr>
          <p:cNvSpPr txBox="1"/>
          <p:nvPr/>
        </p:nvSpPr>
        <p:spPr>
          <a:xfrm>
            <a:off x="577850" y="181957"/>
            <a:ext cx="1136332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это выражается в следующем: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недостаточная информированность родителей об особенностях медицинской, психологической, педагогической составляющих развития ребёнка, и, как следствие, неумение оказать ему своевременную необходимую помощь;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неадекватность ожиданий по отношению к процессам развития, воспитания и обучения ребёнка;        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собственные психологические и педагогические проблемы родителей, которые они пытаются разрешить самостоятельно, не обращаясь за помощью к специалистам;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недостаточное взаимопонимание при взаимодействии с педагогами ДОУ и т.д.</a:t>
            </a:r>
          </a:p>
        </p:txBody>
      </p:sp>
    </p:spTree>
    <p:extLst>
      <p:ext uri="{BB962C8B-B14F-4D97-AF65-F5344CB8AC3E}">
        <p14:creationId xmlns:p14="http://schemas.microsoft.com/office/powerpoint/2010/main" val="295891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802C7F3-1FEC-978B-2478-BAFEE36CF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942F45-009E-DD7A-53C6-5BDB9FC71A54}"/>
              </a:ext>
            </a:extLst>
          </p:cNvPr>
          <p:cNvSpPr txBox="1"/>
          <p:nvPr/>
        </p:nvSpPr>
        <p:spPr>
          <a:xfrm>
            <a:off x="514350" y="401624"/>
            <a:ext cx="11468100" cy="565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ru-RU" sz="36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культура включает несколько компонентов:</a:t>
            </a:r>
          </a:p>
          <a:p>
            <a:pPr marL="514350" indent="-514350" algn="just">
              <a:spcAft>
                <a:spcPts val="750"/>
              </a:spcAft>
              <a:buAutoNum type="arabicParenR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и осознание ответственности за воспитание детей; </a:t>
            </a:r>
          </a:p>
          <a:p>
            <a:pPr marL="514350" indent="-514350" algn="just">
              <a:spcAft>
                <a:spcPts val="750"/>
              </a:spcAft>
              <a:buAutoNum type="arabicParenR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знания о развитии, воспитании, обучении детей; </a:t>
            </a:r>
          </a:p>
          <a:p>
            <a:pPr marL="514350" indent="-514350" algn="just">
              <a:spcAft>
                <a:spcPts val="750"/>
              </a:spcAft>
              <a:buAutoNum type="arabicParenR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практические умения организации жизни и деятельности детей в семье; </a:t>
            </a:r>
          </a:p>
          <a:p>
            <a:pPr marL="514350" indent="-514350" algn="just">
              <a:spcAft>
                <a:spcPts val="750"/>
              </a:spcAft>
              <a:buAutoNum type="arabicParenR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осуществления воспитательной деятельности;</a:t>
            </a:r>
          </a:p>
          <a:p>
            <a:pPr marL="514350" indent="-514350" algn="just">
              <a:spcAft>
                <a:spcPts val="750"/>
              </a:spcAft>
              <a:buAutoNum type="arabicParenR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продуктивная связь с другими воспитательными институтами (дошкольное учреждение, школа).</a:t>
            </a:r>
          </a:p>
        </p:txBody>
      </p:sp>
    </p:spTree>
    <p:extLst>
      <p:ext uri="{BB962C8B-B14F-4D97-AF65-F5344CB8AC3E}">
        <p14:creationId xmlns:p14="http://schemas.microsoft.com/office/powerpoint/2010/main" val="165727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6D21685-47BF-AC41-64FC-62B0A0F0F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F236C5-0308-5544-B110-592C8255CE45}"/>
              </a:ext>
            </a:extLst>
          </p:cNvPr>
          <p:cNvSpPr txBox="1"/>
          <p:nvPr/>
        </p:nvSpPr>
        <p:spPr>
          <a:xfrm>
            <a:off x="381000" y="55489"/>
            <a:ext cx="11525250" cy="3457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3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Семьи относительно воспитательного потенциала можно условно разделить на три группы:</a:t>
            </a:r>
          </a:p>
          <a:p>
            <a:pPr algn="ctr">
              <a:spcAft>
                <a:spcPts val="750"/>
              </a:spcAft>
            </a:pPr>
            <a:endParaRPr lang="ru-RU" sz="32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Aft>
                <a:spcPts val="750"/>
              </a:spcAft>
              <a:buAutoNum type="arabicPeriod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Семьи с высоким воспитательным потенциалом. </a:t>
            </a:r>
          </a:p>
          <a:p>
            <a:pPr marL="514350" indent="-514350" algn="just">
              <a:spcAft>
                <a:spcPts val="750"/>
              </a:spcAft>
              <a:buAutoNum type="arabicPeriod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 средним воспитательным потенциалом.</a:t>
            </a:r>
          </a:p>
          <a:p>
            <a:pPr marL="514350" indent="-514350" algn="just">
              <a:spcAft>
                <a:spcPts val="750"/>
              </a:spcAft>
              <a:buAutoNum type="arabicPeriod"/>
            </a:pP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низким потенциалом.</a:t>
            </a:r>
          </a:p>
        </p:txBody>
      </p:sp>
    </p:spTree>
    <p:extLst>
      <p:ext uri="{BB962C8B-B14F-4D97-AF65-F5344CB8AC3E}">
        <p14:creationId xmlns:p14="http://schemas.microsoft.com/office/powerpoint/2010/main" val="264961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ACC6BDB-FF26-5AD6-9F6E-77C65FB3C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CD0852CE-B55A-464B-EC13-20E09EDC0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2425"/>
            <a:ext cx="9753600" cy="615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27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F07D00-BAF0-06CB-AA75-2DD20774A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5BB8F4-20F3-76D6-6773-615BAE6AB331}"/>
              </a:ext>
            </a:extLst>
          </p:cNvPr>
          <p:cNvSpPr txBox="1"/>
          <p:nvPr/>
        </p:nvSpPr>
        <p:spPr>
          <a:xfrm>
            <a:off x="647700" y="819150"/>
            <a:ext cx="11010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функции современного педагога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просвещении родителей;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и согласование воспитательных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 семьи и ого учреждения.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24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808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PTSans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4</cp:revision>
  <dcterms:created xsi:type="dcterms:W3CDTF">2023-03-12T10:24:09Z</dcterms:created>
  <dcterms:modified xsi:type="dcterms:W3CDTF">2023-03-14T14:19:18Z</dcterms:modified>
</cp:coreProperties>
</file>