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descr="22.png"/>
          <p:cNvPicPr>
            <a:picLocks noChangeAspect="1"/>
          </p:cNvPicPr>
          <p:nvPr userDrawn="1"/>
        </p:nvPicPr>
        <p:blipFill>
          <a:blip r:embed="rId2"/>
          <a:stretch>
            <a:fillRect/>
          </a:stretch>
        </p:blipFill>
        <p:spPr>
          <a:xfrm>
            <a:off x="0" y="3682246"/>
            <a:ext cx="3181849" cy="3175754"/>
          </a:xfrm>
          <a:prstGeom prst="rect">
            <a:avLst/>
          </a:prstGeom>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pic>
        <p:nvPicPr>
          <p:cNvPr id="7" name="Рисунок 6" descr="1200.png"/>
          <p:cNvPicPr>
            <a:picLocks noChangeAspect="1"/>
          </p:cNvPicPr>
          <p:nvPr userDrawn="1"/>
        </p:nvPicPr>
        <p:blipFill>
          <a:blip r:embed="rId14" cstate="print"/>
          <a:stretch>
            <a:fillRect/>
          </a:stretch>
        </p:blipFill>
        <p:spPr>
          <a:xfrm>
            <a:off x="6748064" y="0"/>
            <a:ext cx="2395936" cy="2341067"/>
          </a:xfrm>
          <a:prstGeom prst="rect">
            <a:avLst/>
          </a:prstGeom>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16.10.2018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3.xml"/><Relationship Id="rId4" Type="http://schemas.openxmlformats.org/officeDocument/2006/relationships/image" Target="../media/image3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124744"/>
            <a:ext cx="7772400" cy="2592288"/>
          </a:xfrm>
        </p:spPr>
        <p:txBody>
          <a:bodyPr>
            <a:normAutofit/>
          </a:bodyPr>
          <a:lstStyle/>
          <a:p>
            <a:r>
              <a:rPr lang="ru-RU" sz="3600" b="1" dirty="0" smtClean="0">
                <a:solidFill>
                  <a:srgbClr val="002060"/>
                </a:solidFill>
                <a:latin typeface="Times New Roman" panose="02020603050405020304" pitchFamily="18" charset="0"/>
                <a:cs typeface="Times New Roman" panose="02020603050405020304" pitchFamily="18" charset="0"/>
              </a:rPr>
              <a:t>Формирование </a:t>
            </a:r>
            <a:r>
              <a:rPr lang="ru-RU" sz="3600" b="1" dirty="0" smtClean="0">
                <a:solidFill>
                  <a:srgbClr val="002060"/>
                </a:solidFill>
                <a:latin typeface="Times New Roman" panose="02020603050405020304" pitchFamily="18" charset="0"/>
                <a:cs typeface="Times New Roman" panose="02020603050405020304" pitchFamily="18" charset="0"/>
              </a:rPr>
              <a:t/>
            </a:r>
            <a:br>
              <a:rPr lang="ru-RU" sz="3600" b="1" dirty="0" smtClean="0">
                <a:solidFill>
                  <a:srgbClr val="002060"/>
                </a:solidFill>
                <a:latin typeface="Times New Roman" panose="02020603050405020304" pitchFamily="18" charset="0"/>
                <a:cs typeface="Times New Roman" panose="02020603050405020304" pitchFamily="18" charset="0"/>
              </a:rPr>
            </a:br>
            <a:r>
              <a:rPr lang="ru-RU" sz="3600" b="1" dirty="0" smtClean="0">
                <a:solidFill>
                  <a:srgbClr val="002060"/>
                </a:solidFill>
                <a:latin typeface="Times New Roman" panose="02020603050405020304" pitchFamily="18" charset="0"/>
                <a:cs typeface="Times New Roman" panose="02020603050405020304" pitchFamily="18" charset="0"/>
              </a:rPr>
              <a:t>культурно-гигиенических </a:t>
            </a:r>
            <a:r>
              <a:rPr lang="ru-RU" sz="3600" b="1" dirty="0" smtClean="0">
                <a:solidFill>
                  <a:srgbClr val="002060"/>
                </a:solidFill>
                <a:latin typeface="Times New Roman" panose="02020603050405020304" pitchFamily="18" charset="0"/>
                <a:cs typeface="Times New Roman" panose="02020603050405020304" pitchFamily="18" charset="0"/>
              </a:rPr>
              <a:t>навыков у детей </a:t>
            </a:r>
            <a:r>
              <a:rPr lang="ru-RU" sz="3600" b="1" dirty="0" smtClean="0">
                <a:solidFill>
                  <a:srgbClr val="002060"/>
                </a:solidFill>
                <a:latin typeface="Times New Roman" panose="02020603050405020304" pitchFamily="18" charset="0"/>
                <a:cs typeface="Times New Roman" panose="02020603050405020304" pitchFamily="18" charset="0"/>
              </a:rPr>
              <a:t>младшего дошкольного </a:t>
            </a:r>
            <a:r>
              <a:rPr lang="ru-RU" sz="3600" b="1" dirty="0" smtClean="0">
                <a:solidFill>
                  <a:srgbClr val="002060"/>
                </a:solidFill>
                <a:latin typeface="Times New Roman" panose="02020603050405020304" pitchFamily="18" charset="0"/>
                <a:cs typeface="Times New Roman" panose="02020603050405020304" pitchFamily="18" charset="0"/>
              </a:rPr>
              <a:t>возраста</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4355976" y="4797152"/>
            <a:ext cx="4392488" cy="1752600"/>
          </a:xfrm>
        </p:spPr>
        <p:txBody>
          <a:bodyPr>
            <a:normAutofit/>
          </a:bodyPr>
          <a:lstStyle/>
          <a:p>
            <a:pPr algn="r"/>
            <a:r>
              <a:rPr lang="ru-RU" sz="2000" b="1" dirty="0" smtClean="0">
                <a:solidFill>
                  <a:srgbClr val="002060"/>
                </a:solidFill>
                <a:latin typeface="Times New Roman" panose="02020603050405020304" pitchFamily="18" charset="0"/>
                <a:cs typeface="Times New Roman" panose="02020603050405020304" pitchFamily="18" charset="0"/>
              </a:rPr>
              <a:t>Выполнила </a:t>
            </a:r>
            <a:endParaRPr lang="ru-RU" sz="2000" b="1" dirty="0" smtClean="0">
              <a:solidFill>
                <a:srgbClr val="002060"/>
              </a:solidFill>
              <a:latin typeface="Times New Roman" panose="02020603050405020304" pitchFamily="18" charset="0"/>
              <a:cs typeface="Times New Roman" panose="02020603050405020304" pitchFamily="18" charset="0"/>
            </a:endParaRPr>
          </a:p>
          <a:p>
            <a:pPr algn="r"/>
            <a:r>
              <a:rPr lang="ru-RU" sz="2000" b="1" dirty="0" err="1" smtClean="0">
                <a:solidFill>
                  <a:srgbClr val="002060"/>
                </a:solidFill>
                <a:latin typeface="Times New Roman" panose="02020603050405020304" pitchFamily="18" charset="0"/>
                <a:cs typeface="Times New Roman" panose="02020603050405020304" pitchFamily="18" charset="0"/>
              </a:rPr>
              <a:t>Чепилян</a:t>
            </a:r>
            <a:r>
              <a:rPr lang="ru-RU" sz="2000" b="1" dirty="0" smtClean="0">
                <a:solidFill>
                  <a:srgbClr val="002060"/>
                </a:solidFill>
                <a:latin typeface="Times New Roman" panose="02020603050405020304" pitchFamily="18" charset="0"/>
                <a:cs typeface="Times New Roman" panose="02020603050405020304" pitchFamily="18" charset="0"/>
              </a:rPr>
              <a:t> Светлана Алексеевна</a:t>
            </a:r>
            <a:endParaRPr lang="ru-RU" sz="2000" b="1" dirty="0" smtClean="0">
              <a:solidFill>
                <a:srgbClr val="002060"/>
              </a:solidFill>
              <a:latin typeface="Times New Roman" panose="02020603050405020304" pitchFamily="18" charset="0"/>
              <a:cs typeface="Times New Roman" panose="02020603050405020304" pitchFamily="18" charset="0"/>
            </a:endParaRPr>
          </a:p>
          <a:p>
            <a:pPr algn="r"/>
            <a:r>
              <a:rPr lang="ru-RU" sz="2000" b="1" dirty="0" smtClean="0">
                <a:solidFill>
                  <a:srgbClr val="002060"/>
                </a:solidFill>
                <a:latin typeface="Times New Roman" panose="02020603050405020304" pitchFamily="18" charset="0"/>
                <a:cs typeface="Times New Roman" panose="02020603050405020304" pitchFamily="18" charset="0"/>
              </a:rPr>
              <a:t>воспитатель  высшей категории</a:t>
            </a:r>
          </a:p>
          <a:p>
            <a:pPr algn="r"/>
            <a:r>
              <a:rPr lang="ru-RU" sz="2000" b="1" dirty="0" smtClean="0">
                <a:solidFill>
                  <a:srgbClr val="002060"/>
                </a:solidFill>
                <a:latin typeface="Times New Roman" panose="02020603050405020304" pitchFamily="18" charset="0"/>
                <a:cs typeface="Times New Roman" panose="02020603050405020304" pitchFamily="18" charset="0"/>
              </a:rPr>
              <a:t>« МБДОУ детский сад «Левушка»</a:t>
            </a:r>
            <a:endParaRPr lang="ru-RU" sz="20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wipe(down)">
                                      <p:cBhvr>
                                        <p:cTn id="57" dur="580">
                                          <p:stCondLst>
                                            <p:cond delay="0"/>
                                          </p:stCondLst>
                                        </p:cTn>
                                        <p:tgtEl>
                                          <p:spTgt spid="3">
                                            <p:txEl>
                                              <p:pRg st="3" end="3"/>
                                            </p:txEl>
                                          </p:spTgt>
                                        </p:tgtEl>
                                      </p:cBhvr>
                                    </p:animEffect>
                                    <p:anim calcmode="lin" valueType="num">
                                      <p:cBhvr>
                                        <p:cTn id="5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3" end="3"/>
                                            </p:txEl>
                                          </p:spTgt>
                                        </p:tgtEl>
                                      </p:cBhvr>
                                      <p:to x="100000" y="60000"/>
                                    </p:animScale>
                                    <p:animScale>
                                      <p:cBhvr>
                                        <p:cTn id="64" dur="166" decel="50000">
                                          <p:stCondLst>
                                            <p:cond delay="676"/>
                                          </p:stCondLst>
                                        </p:cTn>
                                        <p:tgtEl>
                                          <p:spTgt spid="3">
                                            <p:txEl>
                                              <p:pRg st="3" end="3"/>
                                            </p:txEl>
                                          </p:spTgt>
                                        </p:tgtEl>
                                      </p:cBhvr>
                                      <p:to x="100000" y="100000"/>
                                    </p:animScale>
                                    <p:animScale>
                                      <p:cBhvr>
                                        <p:cTn id="65" dur="26">
                                          <p:stCondLst>
                                            <p:cond delay="1312"/>
                                          </p:stCondLst>
                                        </p:cTn>
                                        <p:tgtEl>
                                          <p:spTgt spid="3">
                                            <p:txEl>
                                              <p:pRg st="3" end="3"/>
                                            </p:txEl>
                                          </p:spTgt>
                                        </p:tgtEl>
                                      </p:cBhvr>
                                      <p:to x="100000" y="80000"/>
                                    </p:animScale>
                                    <p:animScale>
                                      <p:cBhvr>
                                        <p:cTn id="66" dur="166" decel="50000">
                                          <p:stCondLst>
                                            <p:cond delay="1338"/>
                                          </p:stCondLst>
                                        </p:cTn>
                                        <p:tgtEl>
                                          <p:spTgt spid="3">
                                            <p:txEl>
                                              <p:pRg st="3" end="3"/>
                                            </p:txEl>
                                          </p:spTgt>
                                        </p:tgtEl>
                                      </p:cBhvr>
                                      <p:to x="100000" y="100000"/>
                                    </p:animScale>
                                    <p:animScale>
                                      <p:cBhvr>
                                        <p:cTn id="67" dur="26">
                                          <p:stCondLst>
                                            <p:cond delay="1642"/>
                                          </p:stCondLst>
                                        </p:cTn>
                                        <p:tgtEl>
                                          <p:spTgt spid="3">
                                            <p:txEl>
                                              <p:pRg st="3" end="3"/>
                                            </p:txEl>
                                          </p:spTgt>
                                        </p:tgtEl>
                                      </p:cBhvr>
                                      <p:to x="100000" y="90000"/>
                                    </p:animScale>
                                    <p:animScale>
                                      <p:cBhvr>
                                        <p:cTn id="68" dur="166" decel="50000">
                                          <p:stCondLst>
                                            <p:cond delay="1668"/>
                                          </p:stCondLst>
                                        </p:cTn>
                                        <p:tgtEl>
                                          <p:spTgt spid="3">
                                            <p:txEl>
                                              <p:pRg st="3" end="3"/>
                                            </p:txEl>
                                          </p:spTgt>
                                        </p:tgtEl>
                                      </p:cBhvr>
                                      <p:to x="100000" y="100000"/>
                                    </p:animScale>
                                    <p:animScale>
                                      <p:cBhvr>
                                        <p:cTn id="69" dur="26">
                                          <p:stCondLst>
                                            <p:cond delay="1808"/>
                                          </p:stCondLst>
                                        </p:cTn>
                                        <p:tgtEl>
                                          <p:spTgt spid="3">
                                            <p:txEl>
                                              <p:pRg st="3" end="3"/>
                                            </p:txEl>
                                          </p:spTgt>
                                        </p:tgtEl>
                                      </p:cBhvr>
                                      <p:to x="100000" y="95000"/>
                                    </p:animScale>
                                    <p:animScale>
                                      <p:cBhvr>
                                        <p:cTn id="7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7772400" cy="1362075"/>
          </a:xfrm>
        </p:spPr>
        <p:txBody>
          <a:bodyPr>
            <a:normAutofit fontScale="90000"/>
          </a:bodyPr>
          <a:lstStyle/>
          <a:p>
            <a:r>
              <a:rPr lang="ru-RU" sz="1400" kern="0" cap="none" dirty="0">
                <a:solidFill>
                  <a:srgbClr val="000000"/>
                </a:solidFill>
                <a:effectLst>
                  <a:outerShdw blurRad="38100" dist="38100" dir="2700000" algn="tl">
                    <a:srgbClr val="C0C0C0"/>
                  </a:outerShdw>
                </a:effectLst>
                <a:latin typeface="Times New Roman" pitchFamily="18" charset="0"/>
              </a:rPr>
              <a:t> </a:t>
            </a:r>
            <a:r>
              <a:rPr lang="ru-RU" sz="1800" u="sng" kern="0" cap="none" dirty="0">
                <a:solidFill>
                  <a:srgbClr val="000000"/>
                </a:solidFill>
                <a:latin typeface="Times New Roman" pitchFamily="18" charset="0"/>
              </a:rPr>
              <a:t>Игра "Угостим кукол чаем"</a:t>
            </a:r>
            <a:r>
              <a:rPr lang="ru-RU" sz="1400" b="0" u="sng" kern="0" cap="none" dirty="0">
                <a:solidFill>
                  <a:srgbClr val="000000"/>
                </a:solidFill>
                <a:latin typeface="Times New Roman" pitchFamily="18" charset="0"/>
              </a:rPr>
              <a:t/>
            </a:r>
            <a:br>
              <a:rPr lang="ru-RU" sz="1400" b="0" u="sng" kern="0" cap="none" dirty="0">
                <a:solidFill>
                  <a:srgbClr val="000000"/>
                </a:solidFill>
                <a:latin typeface="Times New Roman" pitchFamily="18" charset="0"/>
              </a:rPr>
            </a:br>
            <a:r>
              <a:rPr lang="ru-RU" sz="1400" b="0" kern="0" cap="none" dirty="0">
                <a:solidFill>
                  <a:srgbClr val="000000"/>
                </a:solidFill>
                <a:effectLst>
                  <a:outerShdw blurRad="38100" dist="38100" dir="2700000" algn="tl">
                    <a:srgbClr val="C0C0C0"/>
                  </a:outerShdw>
                </a:effectLst>
                <a:latin typeface="Times New Roman" pitchFamily="18" charset="0"/>
              </a:rPr>
              <a:t/>
            </a:r>
            <a:br>
              <a:rPr lang="ru-RU" sz="1400" b="0" kern="0" cap="none" dirty="0">
                <a:solidFill>
                  <a:srgbClr val="000000"/>
                </a:solidFill>
                <a:effectLst>
                  <a:outerShdw blurRad="38100" dist="38100" dir="2700000" algn="tl">
                    <a:srgbClr val="C0C0C0"/>
                  </a:outerShdw>
                </a:effectLst>
                <a:latin typeface="Times New Roman" pitchFamily="18" charset="0"/>
              </a:rPr>
            </a:br>
            <a:r>
              <a:rPr lang="ru-RU" sz="1800" kern="0" cap="none" dirty="0">
                <a:solidFill>
                  <a:srgbClr val="000000"/>
                </a:solidFill>
                <a:effectLst>
                  <a:outerShdw blurRad="38100" dist="38100" dir="2700000" algn="tl">
                    <a:srgbClr val="C0C0C0"/>
                  </a:outerShdw>
                </a:effectLst>
                <a:latin typeface="Times New Roman" pitchFamily="18" charset="0"/>
              </a:rPr>
              <a:t>Цель:</a:t>
            </a:r>
            <a:r>
              <a:rPr lang="ru-RU" sz="1800" b="0" kern="0" cap="none" dirty="0">
                <a:solidFill>
                  <a:srgbClr val="000000"/>
                </a:solidFill>
                <a:effectLst>
                  <a:outerShdw blurRad="38100" dist="38100" dir="2700000" algn="tl">
                    <a:srgbClr val="C0C0C0"/>
                  </a:outerShdw>
                </a:effectLst>
                <a:latin typeface="Times New Roman" pitchFamily="18" charset="0"/>
              </a:rPr>
              <a:t> познакомить ребенка с назначением посуды, учить выполнять</a:t>
            </a:r>
            <a:br>
              <a:rPr lang="ru-RU" sz="1800" b="0" kern="0" cap="none" dirty="0">
                <a:solidFill>
                  <a:srgbClr val="000000"/>
                </a:solidFill>
                <a:effectLst>
                  <a:outerShdw blurRad="38100" dist="38100" dir="2700000" algn="tl">
                    <a:srgbClr val="C0C0C0"/>
                  </a:outerShdw>
                </a:effectLst>
                <a:latin typeface="Times New Roman" pitchFamily="18" charset="0"/>
              </a:rPr>
            </a:br>
            <a:r>
              <a:rPr lang="ru-RU" sz="1800" b="0" kern="0" cap="none" dirty="0">
                <a:solidFill>
                  <a:srgbClr val="000000"/>
                </a:solidFill>
                <a:effectLst>
                  <a:outerShdw blurRad="38100" dist="38100" dir="2700000" algn="tl">
                    <a:srgbClr val="C0C0C0"/>
                  </a:outerShdw>
                </a:effectLst>
                <a:latin typeface="Times New Roman" pitchFamily="18" charset="0"/>
              </a:rPr>
              <a:t>           предметно-игровые действия (расставлять чашки, блюдца, </a:t>
            </a:r>
            <a:br>
              <a:rPr lang="ru-RU" sz="1800" b="0" kern="0" cap="none" dirty="0">
                <a:solidFill>
                  <a:srgbClr val="000000"/>
                </a:solidFill>
                <a:effectLst>
                  <a:outerShdw blurRad="38100" dist="38100" dir="2700000" algn="tl">
                    <a:srgbClr val="C0C0C0"/>
                  </a:outerShdw>
                </a:effectLst>
                <a:latin typeface="Times New Roman" pitchFamily="18" charset="0"/>
              </a:rPr>
            </a:br>
            <a:r>
              <a:rPr lang="ru-RU" sz="1800" b="0" kern="0" cap="none" dirty="0">
                <a:solidFill>
                  <a:srgbClr val="000000"/>
                </a:solidFill>
                <a:effectLst>
                  <a:outerShdw blurRad="38100" dist="38100" dir="2700000" algn="tl">
                    <a:srgbClr val="C0C0C0"/>
                  </a:outerShdw>
                </a:effectLst>
                <a:latin typeface="Times New Roman" pitchFamily="18" charset="0"/>
              </a:rPr>
              <a:t>           раскладывать ложки).</a:t>
            </a:r>
            <a:br>
              <a:rPr lang="ru-RU" sz="1800" b="0" kern="0" cap="none" dirty="0">
                <a:solidFill>
                  <a:srgbClr val="000000"/>
                </a:solidFill>
                <a:effectLst>
                  <a:outerShdw blurRad="38100" dist="38100" dir="2700000" algn="tl">
                    <a:srgbClr val="C0C0C0"/>
                  </a:outerShdw>
                </a:effectLst>
                <a:latin typeface="Times New Roman" pitchFamily="18" charset="0"/>
              </a:rPr>
            </a:br>
            <a:r>
              <a:rPr lang="ru-RU" sz="1800" kern="0" cap="none" dirty="0">
                <a:solidFill>
                  <a:srgbClr val="000000"/>
                </a:solidFill>
                <a:effectLst>
                  <a:outerShdw blurRad="38100" dist="38100" dir="2700000" algn="tl">
                    <a:srgbClr val="C0C0C0"/>
                  </a:outerShdw>
                </a:effectLst>
                <a:latin typeface="Times New Roman" pitchFamily="18" charset="0"/>
              </a:rPr>
              <a:t>Оборудование:</a:t>
            </a:r>
            <a:r>
              <a:rPr lang="ru-RU" sz="1800" b="0" kern="0" cap="none" dirty="0">
                <a:solidFill>
                  <a:srgbClr val="000000"/>
                </a:solidFill>
                <a:effectLst>
                  <a:outerShdw blurRad="38100" dist="38100" dir="2700000" algn="tl">
                    <a:srgbClr val="C0C0C0"/>
                  </a:outerShdw>
                </a:effectLst>
                <a:latin typeface="Times New Roman" pitchFamily="18" charset="0"/>
              </a:rPr>
              <a:t> куклы, детская мебель и посуда (две чашки, два блюдца, две </a:t>
            </a:r>
            <a:br>
              <a:rPr lang="ru-RU" sz="1800" b="0" kern="0" cap="none" dirty="0">
                <a:solidFill>
                  <a:srgbClr val="000000"/>
                </a:solidFill>
                <a:effectLst>
                  <a:outerShdw blurRad="38100" dist="38100" dir="2700000" algn="tl">
                    <a:srgbClr val="C0C0C0"/>
                  </a:outerShdw>
                </a:effectLst>
                <a:latin typeface="Times New Roman" pitchFamily="18" charset="0"/>
              </a:rPr>
            </a:br>
            <a:r>
              <a:rPr lang="ru-RU" sz="1800" b="0" kern="0" cap="none" dirty="0">
                <a:solidFill>
                  <a:srgbClr val="000000"/>
                </a:solidFill>
                <a:effectLst>
                  <a:outerShdw blurRad="38100" dist="38100" dir="2700000" algn="tl">
                    <a:srgbClr val="C0C0C0"/>
                  </a:outerShdw>
                </a:effectLst>
                <a:latin typeface="Times New Roman" pitchFamily="18" charset="0"/>
              </a:rPr>
              <a:t>          ложки, чайник).</a:t>
            </a:r>
            <a:br>
              <a:rPr lang="ru-RU" sz="1800" b="0" kern="0" cap="none" dirty="0">
                <a:solidFill>
                  <a:srgbClr val="000000"/>
                </a:solidFill>
                <a:effectLst>
                  <a:outerShdw blurRad="38100" dist="38100" dir="2700000" algn="tl">
                    <a:srgbClr val="C0C0C0"/>
                  </a:outerShdw>
                </a:effectLst>
                <a:latin typeface="Times New Roman" pitchFamily="18" charset="0"/>
              </a:rPr>
            </a:br>
            <a:r>
              <a:rPr lang="ru-RU" sz="1800" kern="0" cap="none" dirty="0">
                <a:solidFill>
                  <a:srgbClr val="000000"/>
                </a:solidFill>
                <a:effectLst>
                  <a:outerShdw blurRad="38100" dist="38100" dir="2700000" algn="tl">
                    <a:srgbClr val="C0C0C0"/>
                  </a:outerShdw>
                </a:effectLst>
                <a:latin typeface="Times New Roman" pitchFamily="18" charset="0"/>
              </a:rPr>
              <a:t>Ход игры:</a:t>
            </a:r>
            <a:r>
              <a:rPr lang="ru-RU" sz="1800" b="0" kern="0" cap="none" dirty="0">
                <a:solidFill>
                  <a:srgbClr val="000000"/>
                </a:solidFill>
                <a:effectLst>
                  <a:outerShdw blurRad="38100" dist="38100" dir="2700000" algn="tl">
                    <a:srgbClr val="C0C0C0"/>
                  </a:outerShdw>
                </a:effectLst>
                <a:latin typeface="Times New Roman" pitchFamily="18" charset="0"/>
              </a:rPr>
              <a:t> взрослый говорит малышу: "К нам в гости пришли куклы, их надо </a:t>
            </a:r>
            <a:br>
              <a:rPr lang="ru-RU" sz="1800" b="0" kern="0" cap="none" dirty="0">
                <a:solidFill>
                  <a:srgbClr val="000000"/>
                </a:solidFill>
                <a:effectLst>
                  <a:outerShdw blurRad="38100" dist="38100" dir="2700000" algn="tl">
                    <a:srgbClr val="C0C0C0"/>
                  </a:outerShdw>
                </a:effectLst>
                <a:latin typeface="Times New Roman" pitchFamily="18" charset="0"/>
              </a:rPr>
            </a:br>
            <a:r>
              <a:rPr lang="ru-RU" sz="1800" b="0" kern="0" cap="none" dirty="0">
                <a:solidFill>
                  <a:srgbClr val="000000"/>
                </a:solidFill>
                <a:effectLst>
                  <a:outerShdw blurRad="38100" dist="38100" dir="2700000" algn="tl">
                    <a:srgbClr val="C0C0C0"/>
                  </a:outerShdw>
                </a:effectLst>
                <a:latin typeface="Times New Roman" pitchFamily="18" charset="0"/>
              </a:rPr>
              <a:t>          посадить за стол, угостить чаем. Давай расставим чашки и блюдца. </a:t>
            </a:r>
            <a:br>
              <a:rPr lang="ru-RU" sz="1800" b="0" kern="0" cap="none" dirty="0">
                <a:solidFill>
                  <a:srgbClr val="000000"/>
                </a:solidFill>
                <a:effectLst>
                  <a:outerShdw blurRad="38100" dist="38100" dir="2700000" algn="tl">
                    <a:srgbClr val="C0C0C0"/>
                  </a:outerShdw>
                </a:effectLst>
                <a:latin typeface="Times New Roman" pitchFamily="18" charset="0"/>
              </a:rPr>
            </a:br>
            <a:r>
              <a:rPr lang="ru-RU" sz="1800" b="0" kern="0" cap="none" dirty="0">
                <a:solidFill>
                  <a:srgbClr val="000000"/>
                </a:solidFill>
                <a:effectLst>
                  <a:outerShdw blurRad="38100" dist="38100" dir="2700000" algn="tl">
                    <a:srgbClr val="C0C0C0"/>
                  </a:outerShdw>
                </a:effectLst>
                <a:latin typeface="Times New Roman" pitchFamily="18" charset="0"/>
              </a:rPr>
              <a:t>          Теперь разложи ложки к чашкам. Налей чай в чашки. Напои чаем наших </a:t>
            </a:r>
            <a:br>
              <a:rPr lang="ru-RU" sz="1800" b="0" kern="0" cap="none" dirty="0">
                <a:solidFill>
                  <a:srgbClr val="000000"/>
                </a:solidFill>
                <a:effectLst>
                  <a:outerShdw blurRad="38100" dist="38100" dir="2700000" algn="tl">
                    <a:srgbClr val="C0C0C0"/>
                  </a:outerShdw>
                </a:effectLst>
                <a:latin typeface="Times New Roman" pitchFamily="18" charset="0"/>
              </a:rPr>
            </a:br>
            <a:r>
              <a:rPr lang="ru-RU" sz="1800" b="0" kern="0" cap="none" dirty="0">
                <a:solidFill>
                  <a:srgbClr val="000000"/>
                </a:solidFill>
                <a:effectLst>
                  <a:outerShdw blurRad="38100" dist="38100" dir="2700000" algn="tl">
                    <a:srgbClr val="C0C0C0"/>
                  </a:outerShdw>
                </a:effectLst>
                <a:latin typeface="Times New Roman" pitchFamily="18" charset="0"/>
              </a:rPr>
              <a:t>          гостей". Если ребенок испытывает затруднения, показать, как надо</a:t>
            </a:r>
            <a:br>
              <a:rPr lang="ru-RU" sz="1800" b="0" kern="0" cap="none" dirty="0">
                <a:solidFill>
                  <a:srgbClr val="000000"/>
                </a:solidFill>
                <a:effectLst>
                  <a:outerShdw blurRad="38100" dist="38100" dir="2700000" algn="tl">
                    <a:srgbClr val="C0C0C0"/>
                  </a:outerShdw>
                </a:effectLst>
                <a:latin typeface="Times New Roman" pitchFamily="18" charset="0"/>
              </a:rPr>
            </a:br>
            <a:r>
              <a:rPr lang="ru-RU" sz="1800" b="0" kern="0" cap="none" dirty="0">
                <a:solidFill>
                  <a:srgbClr val="000000"/>
                </a:solidFill>
                <a:effectLst>
                  <a:outerShdw blurRad="38100" dist="38100" dir="2700000" algn="tl">
                    <a:srgbClr val="C0C0C0"/>
                  </a:outerShdw>
                </a:effectLst>
                <a:latin typeface="Times New Roman" pitchFamily="18" charset="0"/>
              </a:rPr>
              <a:t>          действовать. В конце игры взрослый подытоживает: "Чай мы наливали в</a:t>
            </a:r>
            <a:br>
              <a:rPr lang="ru-RU" sz="1800" b="0" kern="0" cap="none" dirty="0">
                <a:solidFill>
                  <a:srgbClr val="000000"/>
                </a:solidFill>
                <a:effectLst>
                  <a:outerShdw blurRad="38100" dist="38100" dir="2700000" algn="tl">
                    <a:srgbClr val="C0C0C0"/>
                  </a:outerShdw>
                </a:effectLst>
                <a:latin typeface="Times New Roman" pitchFamily="18" charset="0"/>
              </a:rPr>
            </a:br>
            <a:r>
              <a:rPr lang="ru-RU" sz="1800" b="0" kern="0" cap="none" dirty="0">
                <a:solidFill>
                  <a:srgbClr val="000000"/>
                </a:solidFill>
                <a:effectLst>
                  <a:outerShdw blurRad="38100" dist="38100" dir="2700000" algn="tl">
                    <a:srgbClr val="C0C0C0"/>
                  </a:outerShdw>
                </a:effectLst>
                <a:latin typeface="Times New Roman" pitchFamily="18" charset="0"/>
              </a:rPr>
              <a:t>          чашки, куклы пили чай", произносит </a:t>
            </a:r>
            <a:r>
              <a:rPr lang="ru-RU" sz="1800" b="0" kern="0" cap="none" dirty="0" err="1">
                <a:solidFill>
                  <a:srgbClr val="000000"/>
                </a:solidFill>
                <a:effectLst>
                  <a:outerShdw blurRad="38100" dist="38100" dir="2700000" algn="tl">
                    <a:srgbClr val="C0C0C0"/>
                  </a:outerShdw>
                </a:effectLst>
                <a:latin typeface="Times New Roman" pitchFamily="18" charset="0"/>
              </a:rPr>
              <a:t>потешку</a:t>
            </a:r>
            <a:r>
              <a:rPr lang="ru-RU" sz="1800" b="0" kern="0" cap="none" dirty="0">
                <a:solidFill>
                  <a:srgbClr val="000000"/>
                </a:solidFill>
                <a:effectLst>
                  <a:outerShdw blurRad="38100" dist="38100" dir="2700000" algn="tl">
                    <a:srgbClr val="C0C0C0"/>
                  </a:outerShdw>
                </a:effectLst>
                <a:latin typeface="Times New Roman" pitchFamily="18" charset="0"/>
              </a:rPr>
              <a:t>:</a:t>
            </a:r>
            <a:br>
              <a:rPr lang="ru-RU" sz="1800" b="0" kern="0" cap="none" dirty="0">
                <a:solidFill>
                  <a:srgbClr val="000000"/>
                </a:solidFill>
                <a:effectLst>
                  <a:outerShdw blurRad="38100" dist="38100" dir="2700000" algn="tl">
                    <a:srgbClr val="C0C0C0"/>
                  </a:outerShdw>
                </a:effectLst>
                <a:latin typeface="Times New Roman" pitchFamily="18" charset="0"/>
              </a:rPr>
            </a:br>
            <a:r>
              <a:rPr lang="ru-RU" sz="1800" b="0" kern="0" cap="none" dirty="0">
                <a:solidFill>
                  <a:srgbClr val="000000"/>
                </a:solidFill>
                <a:effectLst>
                  <a:outerShdw blurRad="38100" dist="38100" dir="2700000" algn="tl">
                    <a:srgbClr val="C0C0C0"/>
                  </a:outerShdw>
                </a:effectLst>
                <a:latin typeface="Times New Roman" pitchFamily="18" charset="0"/>
              </a:rPr>
              <a:t/>
            </a:r>
            <a:br>
              <a:rPr lang="ru-RU" sz="1800" b="0" kern="0" cap="none" dirty="0">
                <a:solidFill>
                  <a:srgbClr val="000000"/>
                </a:solidFill>
                <a:effectLst>
                  <a:outerShdw blurRad="38100" dist="38100" dir="2700000" algn="tl">
                    <a:srgbClr val="C0C0C0"/>
                  </a:outerShdw>
                </a:effectLst>
                <a:latin typeface="Times New Roman" pitchFamily="18" charset="0"/>
              </a:rPr>
            </a:br>
            <a:r>
              <a:rPr lang="ru-RU" sz="1800" b="0" kern="0" cap="none" dirty="0">
                <a:solidFill>
                  <a:srgbClr val="000000"/>
                </a:solidFill>
                <a:effectLst>
                  <a:outerShdw blurRad="38100" dist="38100" dir="2700000" algn="tl">
                    <a:srgbClr val="C0C0C0"/>
                  </a:outerShdw>
                </a:effectLst>
                <a:latin typeface="Times New Roman" pitchFamily="18" charset="0"/>
              </a:rPr>
              <a:t>          </a:t>
            </a:r>
            <a:r>
              <a:rPr lang="ru-RU" sz="1800" i="1" kern="0" cap="none" dirty="0">
                <a:solidFill>
                  <a:srgbClr val="000000"/>
                </a:solidFill>
                <a:effectLst>
                  <a:outerShdw blurRad="38100" dist="38100" dir="2700000" algn="tl">
                    <a:srgbClr val="C0C0C0"/>
                  </a:outerShdw>
                </a:effectLst>
                <a:latin typeface="Times New Roman" pitchFamily="18" charset="0"/>
              </a:rPr>
              <a:t>Чайник на столе поставим,</a:t>
            </a:r>
            <a:br>
              <a:rPr lang="ru-RU" sz="1800" i="1" kern="0" cap="none" dirty="0">
                <a:solidFill>
                  <a:srgbClr val="000000"/>
                </a:solidFill>
                <a:effectLst>
                  <a:outerShdw blurRad="38100" dist="38100" dir="2700000" algn="tl">
                    <a:srgbClr val="C0C0C0"/>
                  </a:outerShdw>
                </a:effectLst>
                <a:latin typeface="Times New Roman" pitchFamily="18" charset="0"/>
              </a:rPr>
            </a:br>
            <a:r>
              <a:rPr lang="ru-RU" sz="1800" i="1" kern="0" cap="none" dirty="0">
                <a:solidFill>
                  <a:srgbClr val="000000"/>
                </a:solidFill>
                <a:effectLst>
                  <a:outerShdw blurRad="38100" dist="38100" dir="2700000" algn="tl">
                    <a:srgbClr val="C0C0C0"/>
                  </a:outerShdw>
                </a:effectLst>
                <a:latin typeface="Times New Roman" pitchFamily="18" charset="0"/>
              </a:rPr>
              <a:t>          Блюдца, чашки мы расставим,</a:t>
            </a:r>
            <a:br>
              <a:rPr lang="ru-RU" sz="1800" i="1" kern="0" cap="none" dirty="0">
                <a:solidFill>
                  <a:srgbClr val="000000"/>
                </a:solidFill>
                <a:effectLst>
                  <a:outerShdw blurRad="38100" dist="38100" dir="2700000" algn="tl">
                    <a:srgbClr val="C0C0C0"/>
                  </a:outerShdw>
                </a:effectLst>
                <a:latin typeface="Times New Roman" pitchFamily="18" charset="0"/>
              </a:rPr>
            </a:br>
            <a:r>
              <a:rPr lang="ru-RU" sz="1800" i="1" kern="0" cap="none" dirty="0">
                <a:solidFill>
                  <a:srgbClr val="000000"/>
                </a:solidFill>
                <a:effectLst>
                  <a:outerShdw blurRad="38100" dist="38100" dir="2700000" algn="tl">
                    <a:srgbClr val="C0C0C0"/>
                  </a:outerShdw>
                </a:effectLst>
                <a:latin typeface="Times New Roman" pitchFamily="18" charset="0"/>
              </a:rPr>
              <a:t>          Будем мы гостей встречать,</a:t>
            </a:r>
            <a:br>
              <a:rPr lang="ru-RU" sz="1800" i="1" kern="0" cap="none" dirty="0">
                <a:solidFill>
                  <a:srgbClr val="000000"/>
                </a:solidFill>
                <a:effectLst>
                  <a:outerShdw blurRad="38100" dist="38100" dir="2700000" algn="tl">
                    <a:srgbClr val="C0C0C0"/>
                  </a:outerShdw>
                </a:effectLst>
                <a:latin typeface="Times New Roman" pitchFamily="18" charset="0"/>
              </a:rPr>
            </a:br>
            <a:r>
              <a:rPr lang="ru-RU" sz="1800" i="1" kern="0" cap="none" dirty="0">
                <a:solidFill>
                  <a:srgbClr val="000000"/>
                </a:solidFill>
                <a:effectLst>
                  <a:outerShdw blurRad="38100" dist="38100" dir="2700000" algn="tl">
                    <a:srgbClr val="C0C0C0"/>
                  </a:outerShdw>
                </a:effectLst>
                <a:latin typeface="Times New Roman" pitchFamily="18" charset="0"/>
              </a:rPr>
              <a:t>          Кукол чаем угощать!</a:t>
            </a:r>
            <a:endParaRPr lang="ru-RU" sz="1800" dirty="0"/>
          </a:p>
        </p:txBody>
      </p:sp>
      <p:pic>
        <p:nvPicPr>
          <p:cNvPr id="4" name="Picture 4" descr="ds-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6243" y="3501008"/>
            <a:ext cx="4343461"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92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0"/>
            <a:ext cx="7772400" cy="5768975"/>
          </a:xfrm>
        </p:spPr>
        <p:txBody>
          <a:bodyPr/>
          <a:lstStyle/>
          <a:p>
            <a:r>
              <a:rPr lang="ru-RU" dirty="0" smtClean="0"/>
              <a:t>В формировании КГН важно чтение художественной литературы:</a:t>
            </a:r>
            <a:endParaRPr lang="ru-RU" dirty="0"/>
          </a:p>
        </p:txBody>
      </p:sp>
      <p:pic>
        <p:nvPicPr>
          <p:cNvPr id="4" name="Picture 2" descr="C:\Users\User\Desktop\девочка чумаз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073955"/>
            <a:ext cx="5345209" cy="4858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185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88640"/>
            <a:ext cx="7772400" cy="5580335"/>
          </a:xfrm>
        </p:spPr>
        <p:txBody>
          <a:bodyPr>
            <a:normAutofit fontScale="90000"/>
          </a:bodyPr>
          <a:lstStyle/>
          <a:p>
            <a:r>
              <a:rPr lang="ru-RU" sz="2400" u="sng" dirty="0"/>
              <a:t>Перечень </a:t>
            </a:r>
            <a:r>
              <a:rPr lang="ru-RU" sz="2400" u="sng" dirty="0" smtClean="0"/>
              <a:t>художественной литературы по </a:t>
            </a:r>
            <a:r>
              <a:rPr lang="ru-RU" sz="2400" u="sng" dirty="0"/>
              <a:t>теме</a:t>
            </a:r>
            <a:r>
              <a:rPr lang="ru-RU" sz="2400" u="sng" dirty="0" smtClean="0"/>
              <a:t>:</a:t>
            </a:r>
            <a:br>
              <a:rPr lang="ru-RU" sz="2400" u="sng" dirty="0" smtClean="0"/>
            </a:br>
            <a:r>
              <a:rPr lang="ru-RU" sz="2400" u="sng" dirty="0"/>
              <a:t/>
            </a:r>
            <a:br>
              <a:rPr lang="ru-RU" sz="2400" u="sng" dirty="0"/>
            </a:br>
            <a:r>
              <a:rPr lang="ru-RU" sz="2000" b="0" dirty="0"/>
              <a:t>К. Чуковский «</a:t>
            </a:r>
            <a:r>
              <a:rPr lang="ru-RU" sz="2000" b="0" dirty="0" err="1"/>
              <a:t>Мойдодыр</a:t>
            </a:r>
            <a:r>
              <a:rPr lang="ru-RU" sz="2000" b="0" dirty="0"/>
              <a:t>»</a:t>
            </a:r>
            <a:br>
              <a:rPr lang="ru-RU" sz="2000" b="0" dirty="0"/>
            </a:br>
            <a:r>
              <a:rPr lang="ru-RU" sz="2000" b="0" dirty="0"/>
              <a:t>А. </a:t>
            </a:r>
            <a:r>
              <a:rPr lang="ru-RU" sz="2000" b="0" dirty="0" err="1"/>
              <a:t>Барто</a:t>
            </a:r>
            <a:r>
              <a:rPr lang="ru-RU" sz="2000" b="0" dirty="0"/>
              <a:t> «Девочка чумазая»</a:t>
            </a:r>
            <a:br>
              <a:rPr lang="ru-RU" sz="2000" b="0" dirty="0"/>
            </a:br>
            <a:r>
              <a:rPr lang="ru-RU" sz="2000" b="0" dirty="0"/>
              <a:t>З. Александрова «Катя в яслях»</a:t>
            </a:r>
            <a:br>
              <a:rPr lang="ru-RU" sz="2000" b="0" dirty="0"/>
            </a:br>
            <a:r>
              <a:rPr lang="ru-RU" sz="2000" b="0" dirty="0"/>
              <a:t>Е. Благинина «Аленушка»</a:t>
            </a:r>
            <a:br>
              <a:rPr lang="ru-RU" sz="2000" b="0" dirty="0"/>
            </a:br>
            <a:r>
              <a:rPr lang="ru-RU" sz="2000" b="0" dirty="0"/>
              <a:t>И. Муравейка «Я сама»</a:t>
            </a:r>
            <a:br>
              <a:rPr lang="ru-RU" sz="2000" b="0" dirty="0"/>
            </a:br>
            <a:r>
              <a:rPr lang="ru-RU" sz="2000" b="0" dirty="0"/>
              <a:t>К. Чуковский «</a:t>
            </a:r>
            <a:r>
              <a:rPr lang="ru-RU" sz="2000" b="0" dirty="0" err="1"/>
              <a:t>Федорино</a:t>
            </a:r>
            <a:r>
              <a:rPr lang="ru-RU" sz="2000" b="0" dirty="0"/>
              <a:t> горе»</a:t>
            </a:r>
            <a:br>
              <a:rPr lang="ru-RU" sz="2000" b="0" dirty="0"/>
            </a:br>
            <a:r>
              <a:rPr lang="ru-RU" sz="2000" b="0" dirty="0"/>
              <a:t>В. Маяковский «Что такое хорошо и что такое плохо»</a:t>
            </a:r>
            <a:br>
              <a:rPr lang="ru-RU" sz="2000" b="0" dirty="0"/>
            </a:br>
            <a:r>
              <a:rPr lang="ru-RU" sz="2000" b="0" dirty="0"/>
              <a:t>Н. Павлова «Чьи башмачки»</a:t>
            </a:r>
            <a:br>
              <a:rPr lang="ru-RU" sz="2000" b="0" dirty="0"/>
            </a:br>
            <a:r>
              <a:rPr lang="ru-RU" sz="2000" b="0" dirty="0"/>
              <a:t>З. Александрова «Вкусная Каша»</a:t>
            </a:r>
            <a:br>
              <a:rPr lang="ru-RU" sz="2000" b="0" dirty="0"/>
            </a:br>
            <a:r>
              <a:rPr lang="ru-RU" sz="2000" b="0" dirty="0"/>
              <a:t>Ю. </a:t>
            </a:r>
            <a:r>
              <a:rPr lang="ru-RU" sz="2000" b="0" dirty="0" err="1"/>
              <a:t>Тувим</a:t>
            </a:r>
            <a:r>
              <a:rPr lang="ru-RU" sz="2000" b="0" dirty="0"/>
              <a:t> «Письмо ко всем детям по одному очень важному делу»</a:t>
            </a:r>
            <a:br>
              <a:rPr lang="ru-RU" sz="2000" b="0" dirty="0"/>
            </a:br>
            <a:r>
              <a:rPr lang="ru-RU" sz="2000" b="0" dirty="0"/>
              <a:t>С. Михалков «Про девочку, которая плохо кушала»</a:t>
            </a:r>
            <a:br>
              <a:rPr lang="ru-RU" sz="2000" b="0" dirty="0"/>
            </a:br>
            <a:r>
              <a:rPr lang="ru-RU" sz="2000" b="0" dirty="0"/>
              <a:t>«Водичка, водичка»</a:t>
            </a:r>
            <a:br>
              <a:rPr lang="ru-RU" sz="2000" b="0" dirty="0"/>
            </a:br>
            <a:r>
              <a:rPr lang="ru-RU" sz="2000" b="0" dirty="0"/>
              <a:t>«Раз, два, три, четыре, пять, собираемся гулять»</a:t>
            </a:r>
            <a:br>
              <a:rPr lang="ru-RU" sz="2000" b="0" dirty="0"/>
            </a:br>
            <a:r>
              <a:rPr lang="ru-RU" sz="2000" b="0" dirty="0"/>
              <a:t>«Пошел котик на </a:t>
            </a:r>
            <a:r>
              <a:rPr lang="ru-RU" sz="2000" b="0" dirty="0" err="1"/>
              <a:t>торжок</a:t>
            </a:r>
            <a:r>
              <a:rPr lang="ru-RU" sz="2000" b="0" dirty="0"/>
              <a:t>»</a:t>
            </a:r>
            <a:br>
              <a:rPr lang="ru-RU" sz="2000" b="0" dirty="0"/>
            </a:br>
            <a:r>
              <a:rPr lang="ru-RU" sz="2000" b="0" dirty="0"/>
              <a:t>«Мы за стол садимся кушать»</a:t>
            </a:r>
            <a:br>
              <a:rPr lang="ru-RU" sz="2000" b="0" dirty="0"/>
            </a:br>
            <a:endParaRPr lang="ru-RU" sz="2000" b="0" dirty="0"/>
          </a:p>
        </p:txBody>
      </p:sp>
    </p:spTree>
    <p:extLst>
      <p:ext uri="{BB962C8B-B14F-4D97-AF65-F5344CB8AC3E}">
        <p14:creationId xmlns:p14="http://schemas.microsoft.com/office/powerpoint/2010/main" val="49412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User\Desktop\катя в яслях.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360" y="2328714"/>
            <a:ext cx="3755294" cy="45292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2" y="-1"/>
            <a:ext cx="4232672" cy="572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86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animEffect transition="in" filter="barn(inVertical)">
                                      <p:cBhvr>
                                        <p:cTn id="25"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федорино горе.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932543" cy="508518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Desktop\про девочку которая плохо кушал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760" y="2542592"/>
            <a:ext cx="4459254" cy="431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43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водичка-водичк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88640"/>
            <a:ext cx="4824536" cy="482453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311146"/>
            <a:ext cx="3115366" cy="4547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08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barn(inVertical)">
                                      <p:cBhvr>
                                        <p:cTn id="14"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260648"/>
            <a:ext cx="7772400" cy="5508327"/>
          </a:xfrm>
        </p:spPr>
        <p:txBody>
          <a:bodyPr/>
          <a:lstStyle/>
          <a:p>
            <a:pPr algn="ctr"/>
            <a:r>
              <a:rPr lang="ru-RU" dirty="0" smtClean="0"/>
              <a:t>Формировать КГН помогут </a:t>
            </a:r>
            <a:r>
              <a:rPr lang="ru-RU" dirty="0" err="1" smtClean="0"/>
              <a:t>потешки</a:t>
            </a:r>
            <a:r>
              <a:rPr lang="ru-RU" dirty="0" smtClean="0"/>
              <a:t> и художественное слово</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252" y="2348880"/>
            <a:ext cx="5954736" cy="450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96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ag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71551"/>
            <a:ext cx="6768752" cy="58864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title"/>
          </p:nvPr>
        </p:nvSpPr>
        <p:spPr>
          <a:xfrm>
            <a:off x="722313" y="260350"/>
            <a:ext cx="7772400" cy="55086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smtClean="0">
                <a:ln>
                  <a:noFill/>
                </a:ln>
                <a:solidFill>
                  <a:sysClr val="windowText" lastClr="000000"/>
                </a:solidFill>
                <a:effectLst/>
                <a:uLnTx/>
                <a:uFillTx/>
              </a:rPr>
              <a:t>Художественное слово</a:t>
            </a:r>
          </a:p>
        </p:txBody>
      </p:sp>
    </p:spTree>
    <p:extLst>
      <p:ext uri="{BB962C8B-B14F-4D97-AF65-F5344CB8AC3E}">
        <p14:creationId xmlns:p14="http://schemas.microsoft.com/office/powerpoint/2010/main" val="189186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4725144"/>
            <a:ext cx="7772400" cy="1500187"/>
          </a:xfrm>
        </p:spPr>
        <p:txBody>
          <a:bodyPr>
            <a:noAutofit/>
          </a:bodyPr>
          <a:lstStyle/>
          <a:p>
            <a:pPr marL="342900" lvl="0" indent="-342900" fontAlgn="base">
              <a:spcAft>
                <a:spcPct val="0"/>
              </a:spcAft>
            </a:pPr>
            <a:r>
              <a:rPr lang="ru-RU" b="1" kern="0" dirty="0">
                <a:solidFill>
                  <a:srgbClr val="000000"/>
                </a:solidFill>
                <a:latin typeface="Verdana"/>
              </a:rPr>
              <a:t> </a:t>
            </a:r>
            <a:endParaRPr lang="ru-RU" b="1" kern="0" dirty="0" smtClean="0">
              <a:solidFill>
                <a:srgbClr val="000000"/>
              </a:solidFill>
              <a:latin typeface="Verdana"/>
            </a:endParaRPr>
          </a:p>
          <a:p>
            <a:pPr marL="342900" lvl="0" indent="-342900" fontAlgn="base">
              <a:spcAft>
                <a:spcPct val="0"/>
              </a:spcAft>
            </a:pPr>
            <a:endParaRPr lang="ru-RU" b="1" kern="0" dirty="0">
              <a:solidFill>
                <a:srgbClr val="000000"/>
              </a:solidFill>
              <a:latin typeface="Verdana"/>
            </a:endParaRPr>
          </a:p>
          <a:p>
            <a:pPr marL="342900" lvl="0" indent="-342900" fontAlgn="base">
              <a:spcAft>
                <a:spcPct val="0"/>
              </a:spcAft>
            </a:pPr>
            <a:endParaRPr lang="ru-RU" b="1" kern="0" dirty="0" smtClean="0">
              <a:solidFill>
                <a:srgbClr val="000000"/>
              </a:solidFill>
              <a:latin typeface="Verdana"/>
            </a:endParaRPr>
          </a:p>
          <a:p>
            <a:pPr marL="342900" lvl="0" indent="-342900" fontAlgn="base">
              <a:spcAft>
                <a:spcPct val="0"/>
              </a:spcAft>
            </a:pPr>
            <a:endParaRPr lang="ru-RU" b="1" kern="0" dirty="0">
              <a:solidFill>
                <a:srgbClr val="000000"/>
              </a:solidFill>
              <a:latin typeface="Verdana"/>
            </a:endParaRPr>
          </a:p>
          <a:p>
            <a:pPr marL="342900" lvl="0" indent="-342900" fontAlgn="base">
              <a:spcAft>
                <a:spcPct val="0"/>
              </a:spcAft>
            </a:pPr>
            <a:endParaRPr lang="ru-RU" b="1" kern="0" dirty="0" smtClean="0">
              <a:solidFill>
                <a:srgbClr val="000000"/>
              </a:solidFill>
              <a:latin typeface="Verdana"/>
            </a:endParaRPr>
          </a:p>
          <a:p>
            <a:pPr marL="342900" lvl="0" indent="-342900" fontAlgn="base">
              <a:spcAft>
                <a:spcPct val="0"/>
              </a:spcAft>
            </a:pPr>
            <a:endParaRPr lang="ru-RU" b="1" kern="0" dirty="0">
              <a:solidFill>
                <a:srgbClr val="000000"/>
              </a:solidFill>
              <a:latin typeface="Verdana"/>
            </a:endParaRPr>
          </a:p>
          <a:p>
            <a:pPr marL="342900" lvl="0" indent="-342900" fontAlgn="base">
              <a:spcAft>
                <a:spcPct val="0"/>
              </a:spcAft>
            </a:pPr>
            <a:endParaRPr lang="ru-RU" b="1" kern="0" dirty="0" smtClean="0">
              <a:solidFill>
                <a:srgbClr val="000000"/>
              </a:solidFill>
              <a:latin typeface="Verdana"/>
            </a:endParaRPr>
          </a:p>
          <a:p>
            <a:pPr marL="342900" lvl="0" indent="-342900" fontAlgn="base">
              <a:spcAft>
                <a:spcPct val="0"/>
              </a:spcAft>
            </a:pPr>
            <a:endParaRPr lang="ru-RU" b="1" kern="0" dirty="0">
              <a:solidFill>
                <a:srgbClr val="000000"/>
              </a:solidFill>
              <a:latin typeface="Verdana"/>
            </a:endParaRPr>
          </a:p>
          <a:p>
            <a:pPr marL="342900" lvl="0" indent="-342900" fontAlgn="base">
              <a:spcAft>
                <a:spcPct val="0"/>
              </a:spcAft>
            </a:pPr>
            <a:endParaRPr lang="ru-RU" b="1" kern="0" dirty="0" smtClean="0">
              <a:solidFill>
                <a:srgbClr val="000000"/>
              </a:solidFill>
              <a:latin typeface="Verdana"/>
            </a:endParaRPr>
          </a:p>
          <a:p>
            <a:pPr marL="342900" lvl="0" indent="-342900" fontAlgn="base">
              <a:spcAft>
                <a:spcPct val="0"/>
              </a:spcAft>
            </a:pPr>
            <a:endParaRPr lang="ru-RU" b="1" kern="0" dirty="0">
              <a:solidFill>
                <a:srgbClr val="000000"/>
              </a:solidFill>
              <a:latin typeface="Verdana"/>
            </a:endParaRPr>
          </a:p>
          <a:p>
            <a:pPr marL="342900" lvl="0" indent="-342900" fontAlgn="base">
              <a:spcAft>
                <a:spcPct val="0"/>
              </a:spcAft>
            </a:pPr>
            <a:r>
              <a:rPr lang="ru-RU" b="1" kern="0" dirty="0" smtClean="0">
                <a:solidFill>
                  <a:srgbClr val="000000"/>
                </a:solidFill>
                <a:latin typeface="Times New Roman" pitchFamily="18" charset="0"/>
              </a:rPr>
              <a:t>УШИ</a:t>
            </a:r>
            <a:endParaRPr lang="ru-RU" b="1" kern="0" dirty="0">
              <a:solidFill>
                <a:srgbClr val="000000"/>
              </a:solidFill>
              <a:latin typeface="Times New Roman" pitchFamily="18" charset="0"/>
            </a:endParaRPr>
          </a:p>
          <a:p>
            <a:pPr marL="342900" lvl="0" indent="-342900" fontAlgn="base">
              <a:spcAft>
                <a:spcPct val="0"/>
              </a:spcAft>
            </a:pPr>
            <a:r>
              <a:rPr lang="ru-RU" b="1" kern="0" dirty="0">
                <a:solidFill>
                  <a:srgbClr val="000000"/>
                </a:solidFill>
                <a:latin typeface="Times New Roman" pitchFamily="18" charset="0"/>
              </a:rPr>
              <a:t>   </a:t>
            </a:r>
            <a:r>
              <a:rPr lang="ru-RU" b="1" i="1" kern="0" dirty="0">
                <a:solidFill>
                  <a:srgbClr val="000000"/>
                </a:solidFill>
                <a:latin typeface="Times New Roman" pitchFamily="18" charset="0"/>
              </a:rPr>
              <a:t>Доктор, доктор, </a:t>
            </a:r>
          </a:p>
          <a:p>
            <a:pPr marL="342900" lvl="0" indent="-342900" fontAlgn="base">
              <a:spcAft>
                <a:spcPct val="0"/>
              </a:spcAft>
            </a:pPr>
            <a:r>
              <a:rPr lang="ru-RU" b="1" i="1" kern="0" dirty="0">
                <a:solidFill>
                  <a:srgbClr val="000000"/>
                </a:solidFill>
                <a:latin typeface="Times New Roman" pitchFamily="18" charset="0"/>
              </a:rPr>
              <a:t>   Как нам быть?</a:t>
            </a:r>
          </a:p>
          <a:p>
            <a:pPr marL="342900" lvl="0" indent="-342900" fontAlgn="base">
              <a:spcAft>
                <a:spcPct val="0"/>
              </a:spcAft>
            </a:pPr>
            <a:r>
              <a:rPr lang="ru-RU" b="1" i="1" kern="0" dirty="0">
                <a:solidFill>
                  <a:srgbClr val="000000"/>
                </a:solidFill>
                <a:latin typeface="Times New Roman" pitchFamily="18" charset="0"/>
              </a:rPr>
              <a:t>   Уши мыть</a:t>
            </a:r>
          </a:p>
          <a:p>
            <a:pPr marL="342900" lvl="0" indent="-342900" fontAlgn="base">
              <a:spcAft>
                <a:spcPct val="0"/>
              </a:spcAft>
            </a:pPr>
            <a:r>
              <a:rPr lang="ru-RU" b="1" i="1" kern="0" dirty="0">
                <a:solidFill>
                  <a:srgbClr val="000000"/>
                </a:solidFill>
                <a:latin typeface="Times New Roman" pitchFamily="18" charset="0"/>
              </a:rPr>
              <a:t>   Или не мыть?</a:t>
            </a:r>
          </a:p>
          <a:p>
            <a:pPr marL="342900" lvl="0" indent="-342900" fontAlgn="base">
              <a:spcAft>
                <a:spcPct val="0"/>
              </a:spcAft>
            </a:pPr>
            <a:r>
              <a:rPr lang="ru-RU" b="1" i="1" kern="0" dirty="0">
                <a:solidFill>
                  <a:srgbClr val="000000"/>
                </a:solidFill>
                <a:latin typeface="Times New Roman" pitchFamily="18" charset="0"/>
              </a:rPr>
              <a:t>   Если мыть,</a:t>
            </a:r>
          </a:p>
          <a:p>
            <a:pPr marL="342900" lvl="0" indent="-342900" fontAlgn="base">
              <a:spcAft>
                <a:spcPct val="0"/>
              </a:spcAft>
            </a:pPr>
            <a:r>
              <a:rPr lang="ru-RU" b="1" i="1" kern="0" dirty="0">
                <a:solidFill>
                  <a:srgbClr val="000000"/>
                </a:solidFill>
                <a:latin typeface="Times New Roman" pitchFamily="18" charset="0"/>
              </a:rPr>
              <a:t>   То как нам быть?</a:t>
            </a:r>
          </a:p>
          <a:p>
            <a:pPr marL="342900" lvl="0" indent="-342900" fontAlgn="base">
              <a:spcAft>
                <a:spcPct val="0"/>
              </a:spcAft>
            </a:pPr>
            <a:r>
              <a:rPr lang="ru-RU" b="1" i="1" kern="0" dirty="0">
                <a:solidFill>
                  <a:srgbClr val="000000"/>
                </a:solidFill>
                <a:latin typeface="Times New Roman" pitchFamily="18" charset="0"/>
              </a:rPr>
              <a:t>   Часто мыть </a:t>
            </a:r>
          </a:p>
          <a:p>
            <a:pPr marL="342900" lvl="0" indent="-342900" fontAlgn="base">
              <a:spcAft>
                <a:spcPct val="0"/>
              </a:spcAft>
            </a:pPr>
            <a:r>
              <a:rPr lang="ru-RU" b="1" i="1" kern="0" dirty="0">
                <a:solidFill>
                  <a:srgbClr val="000000"/>
                </a:solidFill>
                <a:latin typeface="Times New Roman" pitchFamily="18" charset="0"/>
              </a:rPr>
              <a:t>   Или  пореже?</a:t>
            </a:r>
          </a:p>
          <a:p>
            <a:pPr marL="342900" lvl="0" indent="-342900" fontAlgn="base">
              <a:spcAft>
                <a:spcPct val="0"/>
              </a:spcAft>
            </a:pPr>
            <a:r>
              <a:rPr lang="ru-RU" b="1" i="1" kern="0" dirty="0">
                <a:solidFill>
                  <a:srgbClr val="000000"/>
                </a:solidFill>
                <a:latin typeface="Times New Roman" pitchFamily="18" charset="0"/>
              </a:rPr>
              <a:t>   Отвечает доктор:</a:t>
            </a:r>
          </a:p>
          <a:p>
            <a:pPr marL="342900" lvl="0" indent="-342900" fontAlgn="base">
              <a:spcAft>
                <a:spcPct val="0"/>
              </a:spcAft>
            </a:pPr>
            <a:r>
              <a:rPr lang="ru-RU" b="1" i="1" kern="0" dirty="0">
                <a:solidFill>
                  <a:srgbClr val="000000"/>
                </a:solidFill>
                <a:latin typeface="Times New Roman" pitchFamily="18" charset="0"/>
              </a:rPr>
              <a:t>   - Еже...!</a:t>
            </a:r>
          </a:p>
          <a:p>
            <a:pPr marL="342900" lvl="0" indent="-342900" fontAlgn="base">
              <a:spcAft>
                <a:spcPct val="0"/>
              </a:spcAft>
            </a:pPr>
            <a:r>
              <a:rPr lang="ru-RU" b="1" i="1" kern="0" dirty="0">
                <a:solidFill>
                  <a:srgbClr val="000000"/>
                </a:solidFill>
                <a:latin typeface="Times New Roman" pitchFamily="18" charset="0"/>
              </a:rPr>
              <a:t>   Отвечает доктор гневно: - </a:t>
            </a:r>
          </a:p>
          <a:p>
            <a:pPr marL="342900" lvl="0" indent="-342900" fontAlgn="base">
              <a:spcAft>
                <a:spcPct val="0"/>
              </a:spcAft>
            </a:pPr>
            <a:r>
              <a:rPr lang="ru-RU" b="1" i="1" kern="0" dirty="0">
                <a:solidFill>
                  <a:srgbClr val="000000"/>
                </a:solidFill>
                <a:latin typeface="Times New Roman" pitchFamily="18" charset="0"/>
              </a:rPr>
              <a:t>   Еже...еже...ежедневно!</a:t>
            </a:r>
            <a:endParaRPr lang="ru-RU" i="1" kern="0" dirty="0">
              <a:solidFill>
                <a:srgbClr val="000000"/>
              </a:solidFill>
              <a:latin typeface="Times New Roman" pitchFamily="18" charset="0"/>
            </a:endParaRPr>
          </a:p>
          <a:p>
            <a:pPr marL="342900" lvl="0" indent="-342900" fontAlgn="base">
              <a:spcAft>
                <a:spcPct val="0"/>
              </a:spcAft>
            </a:pPr>
            <a:r>
              <a:rPr lang="ru-RU" kern="0" dirty="0">
                <a:solidFill>
                  <a:srgbClr val="000000"/>
                </a:solidFill>
                <a:latin typeface="Times New Roman" pitchFamily="18" charset="0"/>
              </a:rPr>
              <a:t>                                     (Э. </a:t>
            </a:r>
            <a:r>
              <a:rPr lang="ru-RU" kern="0" dirty="0" err="1">
                <a:solidFill>
                  <a:srgbClr val="000000"/>
                </a:solidFill>
                <a:latin typeface="Times New Roman" pitchFamily="18" charset="0"/>
              </a:rPr>
              <a:t>Мошковская</a:t>
            </a:r>
            <a:r>
              <a:rPr lang="ru-RU" kern="0" dirty="0">
                <a:solidFill>
                  <a:srgbClr val="000000"/>
                </a:solidFill>
                <a:latin typeface="Times New Roman" pitchFamily="18" charset="0"/>
              </a:rPr>
              <a:t>.)</a:t>
            </a:r>
            <a:endParaRPr lang="ru-RU" dirty="0"/>
          </a:p>
        </p:txBody>
      </p:sp>
      <p:pic>
        <p:nvPicPr>
          <p:cNvPr id="4" name="Picture 4" descr="hygiene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8139" y="1916832"/>
            <a:ext cx="4709091" cy="360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63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16632"/>
            <a:ext cx="7772400" cy="6408712"/>
          </a:xfrm>
        </p:spPr>
        <p:txBody>
          <a:bodyPr/>
          <a:lstStyle/>
          <a:p>
            <a:pPr lvl="0" algn="ctr" fontAlgn="base">
              <a:spcAft>
                <a:spcPct val="0"/>
              </a:spcAft>
            </a:pPr>
            <a:r>
              <a:rPr lang="ru-RU" sz="1400" i="1" cap="none" dirty="0" smtClean="0">
                <a:solidFill>
                  <a:srgbClr val="000000"/>
                </a:solidFill>
                <a:latin typeface="Times New Roman" pitchFamily="18" charset="0"/>
                <a:ea typeface="+mn-ea"/>
                <a:cs typeface="+mn-cs"/>
              </a:rPr>
              <a:t>Утром </a:t>
            </a:r>
            <a:r>
              <a:rPr lang="ru-RU" sz="1400" i="1" cap="none" dirty="0">
                <a:solidFill>
                  <a:srgbClr val="000000"/>
                </a:solidFill>
                <a:latin typeface="Times New Roman" pitchFamily="18" charset="0"/>
                <a:ea typeface="+mn-ea"/>
                <a:cs typeface="+mn-cs"/>
              </a:rPr>
              <a:t>звери просыпались,</a:t>
            </a:r>
            <a:br>
              <a:rPr lang="ru-RU" sz="1400" i="1" cap="none" dirty="0">
                <a:solidFill>
                  <a:srgbClr val="000000"/>
                </a:solidFill>
                <a:latin typeface="Times New Roman" pitchFamily="18" charset="0"/>
                <a:ea typeface="+mn-ea"/>
                <a:cs typeface="+mn-cs"/>
              </a:rPr>
            </a:br>
            <a:r>
              <a:rPr lang="ru-RU" sz="1400" i="1" cap="none" dirty="0">
                <a:solidFill>
                  <a:srgbClr val="000000"/>
                </a:solidFill>
                <a:latin typeface="Times New Roman" pitchFamily="18" charset="0"/>
                <a:ea typeface="+mn-ea"/>
                <a:cs typeface="+mn-cs"/>
              </a:rPr>
              <a:t>Чисто звери умывались.</a:t>
            </a:r>
            <a:br>
              <a:rPr lang="ru-RU" sz="1400" i="1" cap="none" dirty="0">
                <a:solidFill>
                  <a:srgbClr val="000000"/>
                </a:solidFill>
                <a:latin typeface="Times New Roman" pitchFamily="18" charset="0"/>
                <a:ea typeface="+mn-ea"/>
                <a:cs typeface="+mn-cs"/>
              </a:rPr>
            </a:br>
            <a:r>
              <a:rPr lang="ru-RU" sz="1400" i="1" cap="none" dirty="0">
                <a:solidFill>
                  <a:srgbClr val="000000"/>
                </a:solidFill>
                <a:latin typeface="Times New Roman" pitchFamily="18" charset="0"/>
                <a:ea typeface="+mn-ea"/>
                <a:cs typeface="+mn-cs"/>
              </a:rPr>
              <a:t>Лишь Медведь не умывался,</a:t>
            </a:r>
            <a:br>
              <a:rPr lang="ru-RU" sz="1400" i="1" cap="none" dirty="0">
                <a:solidFill>
                  <a:srgbClr val="000000"/>
                </a:solidFill>
                <a:latin typeface="Times New Roman" pitchFamily="18" charset="0"/>
                <a:ea typeface="+mn-ea"/>
                <a:cs typeface="+mn-cs"/>
              </a:rPr>
            </a:br>
            <a:r>
              <a:rPr lang="ru-RU" sz="1400" i="1" cap="none" dirty="0">
                <a:solidFill>
                  <a:srgbClr val="000000"/>
                </a:solidFill>
                <a:latin typeface="Times New Roman" pitchFamily="18" charset="0"/>
                <a:ea typeface="+mn-ea"/>
                <a:cs typeface="+mn-cs"/>
              </a:rPr>
              <a:t>Неумытым он остался.</a:t>
            </a:r>
            <a:br>
              <a:rPr lang="ru-RU" sz="1400" i="1" cap="none" dirty="0">
                <a:solidFill>
                  <a:srgbClr val="000000"/>
                </a:solidFill>
                <a:latin typeface="Times New Roman" pitchFamily="18" charset="0"/>
                <a:ea typeface="+mn-ea"/>
                <a:cs typeface="+mn-cs"/>
              </a:rPr>
            </a:br>
            <a:r>
              <a:rPr lang="ru-RU" sz="1400" i="1" cap="none" dirty="0">
                <a:solidFill>
                  <a:srgbClr val="000000"/>
                </a:solidFill>
                <a:latin typeface="Times New Roman" pitchFamily="18" charset="0"/>
                <a:ea typeface="+mn-ea"/>
                <a:cs typeface="+mn-cs"/>
              </a:rPr>
              <a:t>Стали мы его купать,</a:t>
            </a:r>
            <a:br>
              <a:rPr lang="ru-RU" sz="1400" i="1" cap="none" dirty="0">
                <a:solidFill>
                  <a:srgbClr val="000000"/>
                </a:solidFill>
                <a:latin typeface="Times New Roman" pitchFamily="18" charset="0"/>
                <a:ea typeface="+mn-ea"/>
                <a:cs typeface="+mn-cs"/>
              </a:rPr>
            </a:br>
            <a:r>
              <a:rPr lang="ru-RU" sz="1400" i="1" cap="none" dirty="0">
                <a:solidFill>
                  <a:srgbClr val="000000"/>
                </a:solidFill>
                <a:latin typeface="Times New Roman" pitchFamily="18" charset="0"/>
                <a:ea typeface="+mn-ea"/>
                <a:cs typeface="+mn-cs"/>
              </a:rPr>
              <a:t>С головою окунать.</a:t>
            </a:r>
            <a:br>
              <a:rPr lang="ru-RU" sz="1400" i="1" cap="none" dirty="0">
                <a:solidFill>
                  <a:srgbClr val="000000"/>
                </a:solidFill>
                <a:latin typeface="Times New Roman" pitchFamily="18" charset="0"/>
                <a:ea typeface="+mn-ea"/>
                <a:cs typeface="+mn-cs"/>
              </a:rPr>
            </a:br>
            <a:r>
              <a:rPr lang="ru-RU" sz="1400" i="1" cap="none" dirty="0">
                <a:solidFill>
                  <a:srgbClr val="000000"/>
                </a:solidFill>
                <a:latin typeface="Times New Roman" pitchFamily="18" charset="0"/>
                <a:ea typeface="+mn-ea"/>
                <a:cs typeface="+mn-cs"/>
              </a:rPr>
              <a:t>Плачет Мишенка: - Простите!</a:t>
            </a:r>
            <a:br>
              <a:rPr lang="ru-RU" sz="1400" i="1" cap="none" dirty="0">
                <a:solidFill>
                  <a:srgbClr val="000000"/>
                </a:solidFill>
                <a:latin typeface="Times New Roman" pitchFamily="18" charset="0"/>
                <a:ea typeface="+mn-ea"/>
                <a:cs typeface="+mn-cs"/>
              </a:rPr>
            </a:br>
            <a:r>
              <a:rPr lang="ru-RU" sz="1400" i="1" cap="none" dirty="0">
                <a:solidFill>
                  <a:srgbClr val="000000"/>
                </a:solidFill>
                <a:latin typeface="Times New Roman" pitchFamily="18" charset="0"/>
                <a:ea typeface="+mn-ea"/>
                <a:cs typeface="+mn-cs"/>
              </a:rPr>
              <a:t>И меня вы отпустите!</a:t>
            </a:r>
            <a:br>
              <a:rPr lang="ru-RU" sz="1400" i="1" cap="none" dirty="0">
                <a:solidFill>
                  <a:srgbClr val="000000"/>
                </a:solidFill>
                <a:latin typeface="Times New Roman" pitchFamily="18" charset="0"/>
                <a:ea typeface="+mn-ea"/>
                <a:cs typeface="+mn-cs"/>
              </a:rPr>
            </a:br>
            <a:r>
              <a:rPr lang="ru-RU" sz="1400" i="1" cap="none" dirty="0">
                <a:solidFill>
                  <a:srgbClr val="000000"/>
                </a:solidFill>
                <a:latin typeface="Times New Roman" pitchFamily="18" charset="0"/>
                <a:ea typeface="+mn-ea"/>
                <a:cs typeface="+mn-cs"/>
              </a:rPr>
              <a:t>Я большой,</a:t>
            </a:r>
            <a:br>
              <a:rPr lang="ru-RU" sz="1400" i="1" cap="none" dirty="0">
                <a:solidFill>
                  <a:srgbClr val="000000"/>
                </a:solidFill>
                <a:latin typeface="Times New Roman" pitchFamily="18" charset="0"/>
                <a:ea typeface="+mn-ea"/>
                <a:cs typeface="+mn-cs"/>
              </a:rPr>
            </a:br>
            <a:r>
              <a:rPr lang="ru-RU" sz="1400" i="1" cap="none" dirty="0">
                <a:solidFill>
                  <a:srgbClr val="000000"/>
                </a:solidFill>
                <a:latin typeface="Times New Roman" pitchFamily="18" charset="0"/>
                <a:ea typeface="+mn-ea"/>
                <a:cs typeface="+mn-cs"/>
              </a:rPr>
              <a:t>Я буду сам -</a:t>
            </a:r>
            <a:br>
              <a:rPr lang="ru-RU" sz="1400" i="1" cap="none" dirty="0">
                <a:solidFill>
                  <a:srgbClr val="000000"/>
                </a:solidFill>
                <a:latin typeface="Times New Roman" pitchFamily="18" charset="0"/>
                <a:ea typeface="+mn-ea"/>
                <a:cs typeface="+mn-cs"/>
              </a:rPr>
            </a:br>
            <a:r>
              <a:rPr lang="ru-RU" sz="1400" i="1" cap="none" dirty="0">
                <a:solidFill>
                  <a:srgbClr val="000000"/>
                </a:solidFill>
                <a:latin typeface="Times New Roman" pitchFamily="18" charset="0"/>
                <a:ea typeface="+mn-ea"/>
                <a:cs typeface="+mn-cs"/>
              </a:rPr>
              <a:t>Умываться по утрам! </a:t>
            </a:r>
          </a:p>
        </p:txBody>
      </p:sp>
      <p:pic>
        <p:nvPicPr>
          <p:cNvPr id="4" name="Picture 4" descr="Imag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852937"/>
            <a:ext cx="6883577" cy="4005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67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smtClean="0"/>
              <a:t>Задачи по формированию КГН:</a:t>
            </a:r>
            <a:endParaRPr lang="ru-RU" b="1" u="sng" dirty="0"/>
          </a:p>
        </p:txBody>
      </p:sp>
      <p:sp>
        <p:nvSpPr>
          <p:cNvPr id="3" name="Содержимое 2"/>
          <p:cNvSpPr>
            <a:spLocks noGrp="1"/>
          </p:cNvSpPr>
          <p:nvPr>
            <p:ph idx="1"/>
          </p:nvPr>
        </p:nvSpPr>
        <p:spPr/>
        <p:txBody>
          <a:bodyPr>
            <a:normAutofit fontScale="92500" lnSpcReduction="20000"/>
          </a:bodyPr>
          <a:lstStyle/>
          <a:p>
            <a:r>
              <a:rPr lang="ru-RU" dirty="0"/>
              <a:t>В работе дошкольного учреждения уделяется большое внимание воспитанию у детей КГН. Содержание работы по формированию культурно-гигиенических навыков включает следующие задачи.</a:t>
            </a:r>
          </a:p>
          <a:p>
            <a:r>
              <a:rPr lang="ru-RU" dirty="0"/>
              <a:t>1. Учить детей под контролем взрослого, а затем самостоятельно мыть руки по мере загрязнения и перед едой, насухо вытирать лицо и руки личным полотенцем.</a:t>
            </a:r>
          </a:p>
          <a:p>
            <a:r>
              <a:rPr lang="ru-RU" dirty="0"/>
              <a:t>2. Формировать умение с помощью взрослого приводить себя в порядок</a:t>
            </a:r>
            <a:r>
              <a:rPr lang="ru-RU" dirty="0" smtClean="0"/>
              <a:t>.</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y_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88" y="2681288"/>
            <a:ext cx="4418012" cy="4176712"/>
          </a:xfrm>
          <a:prstGeom prst="rect">
            <a:avLst/>
          </a:prstGeom>
          <a:noFill/>
          <a:extLst>
            <a:ext uri="{909E8E84-426E-40DD-AFC4-6F175D3DCCD1}">
              <a14:hiddenFill xmlns:a14="http://schemas.microsoft.com/office/drawing/2010/main">
                <a:solidFill>
                  <a:srgbClr val="FFFFFF"/>
                </a:solidFill>
              </a14:hiddenFill>
            </a:ext>
          </a:extLst>
        </p:spPr>
      </p:pic>
      <p:sp>
        <p:nvSpPr>
          <p:cNvPr id="5" name="Текст 4"/>
          <p:cNvSpPr>
            <a:spLocks noGrp="1"/>
          </p:cNvSpPr>
          <p:nvPr>
            <p:ph type="body" idx="1"/>
          </p:nvPr>
        </p:nvSpPr>
        <p:spPr>
          <a:xfrm>
            <a:off x="395536" y="5013176"/>
            <a:ext cx="7772400" cy="1500187"/>
          </a:xfrm>
        </p:spPr>
        <p:txBody>
          <a:bodyPr>
            <a:noAutofit/>
          </a:bodyPr>
          <a:lstStyle/>
          <a:p>
            <a:pPr lvl="0" fontAlgn="base">
              <a:spcBef>
                <a:spcPct val="0"/>
              </a:spcBef>
              <a:spcAft>
                <a:spcPct val="0"/>
              </a:spcAft>
            </a:pPr>
            <a:r>
              <a:rPr lang="ru-RU" sz="2400" b="1" i="1" dirty="0">
                <a:solidFill>
                  <a:srgbClr val="000000"/>
                </a:solidFill>
                <a:latin typeface="Times New Roman" pitchFamily="18" charset="0"/>
              </a:rPr>
              <a:t>С ДОБРЫМ УТРОМ!</a:t>
            </a:r>
            <a:r>
              <a:rPr lang="ru-RU" sz="2400" i="1" dirty="0">
                <a:solidFill>
                  <a:srgbClr val="000000"/>
                </a:solidFill>
                <a:latin typeface="Times New Roman" pitchFamily="18" charset="0"/>
              </a:rPr>
              <a:t/>
            </a:r>
            <a:br>
              <a:rPr lang="ru-RU" sz="2400" i="1" dirty="0">
                <a:solidFill>
                  <a:srgbClr val="000000"/>
                </a:solidFill>
                <a:latin typeface="Times New Roman" pitchFamily="18" charset="0"/>
              </a:rPr>
            </a:br>
            <a:r>
              <a:rPr lang="ru-RU" sz="2400" i="1" dirty="0">
                <a:solidFill>
                  <a:srgbClr val="000000"/>
                </a:solidFill>
                <a:latin typeface="Times New Roman" pitchFamily="18" charset="0"/>
              </a:rPr>
              <a:t>                               </a:t>
            </a:r>
            <a:r>
              <a:rPr lang="ru-RU" sz="2400" dirty="0" err="1">
                <a:solidFill>
                  <a:srgbClr val="000000"/>
                </a:solidFill>
                <a:latin typeface="Times New Roman" pitchFamily="18" charset="0"/>
              </a:rPr>
              <a:t>Б.Белова</a:t>
            </a:r>
            <a:r>
              <a:rPr lang="ru-RU" sz="2400" dirty="0">
                <a:solidFill>
                  <a:srgbClr val="000000"/>
                </a:solidFill>
                <a:latin typeface="Times New Roman" pitchFamily="18" charset="0"/>
              </a:rPr>
              <a:t> </a:t>
            </a:r>
          </a:p>
          <a:p>
            <a:pPr lvl="0" fontAlgn="base">
              <a:spcBef>
                <a:spcPct val="0"/>
              </a:spcBef>
              <a:spcAft>
                <a:spcPct val="0"/>
              </a:spcAft>
            </a:pPr>
            <a:r>
              <a:rPr lang="ru-RU" sz="2400" dirty="0">
                <a:solidFill>
                  <a:srgbClr val="000000"/>
                </a:solidFill>
                <a:latin typeface="Times New Roman" pitchFamily="18" charset="0"/>
              </a:rPr>
              <a:t>Почему, встречаясь утром,</a:t>
            </a:r>
            <a:br>
              <a:rPr lang="ru-RU" sz="2400" dirty="0">
                <a:solidFill>
                  <a:srgbClr val="000000"/>
                </a:solidFill>
                <a:latin typeface="Times New Roman" pitchFamily="18" charset="0"/>
              </a:rPr>
            </a:br>
            <a:r>
              <a:rPr lang="ru-RU" sz="2400" dirty="0">
                <a:solidFill>
                  <a:srgbClr val="000000"/>
                </a:solidFill>
                <a:latin typeface="Times New Roman" pitchFamily="18" charset="0"/>
              </a:rPr>
              <a:t>Говорим мы:</a:t>
            </a:r>
            <a:br>
              <a:rPr lang="ru-RU" sz="2400" dirty="0">
                <a:solidFill>
                  <a:srgbClr val="000000"/>
                </a:solidFill>
                <a:latin typeface="Times New Roman" pitchFamily="18" charset="0"/>
              </a:rPr>
            </a:br>
            <a:r>
              <a:rPr lang="ru-RU" sz="2400" dirty="0">
                <a:solidFill>
                  <a:srgbClr val="000000"/>
                </a:solidFill>
                <a:latin typeface="Times New Roman" pitchFamily="18" charset="0"/>
              </a:rPr>
              <a:t>«С ДОБРЫМ УТРОМ»?</a:t>
            </a:r>
            <a:br>
              <a:rPr lang="ru-RU" sz="2400" dirty="0">
                <a:solidFill>
                  <a:srgbClr val="000000"/>
                </a:solidFill>
                <a:latin typeface="Times New Roman" pitchFamily="18" charset="0"/>
              </a:rPr>
            </a:br>
            <a:r>
              <a:rPr lang="ru-RU" sz="2400" dirty="0">
                <a:solidFill>
                  <a:srgbClr val="000000"/>
                </a:solidFill>
                <a:latin typeface="Times New Roman" pitchFamily="18" charset="0"/>
              </a:rPr>
              <a:t>Потому что утром — солнце, </a:t>
            </a:r>
            <a:br>
              <a:rPr lang="ru-RU" sz="2400" dirty="0">
                <a:solidFill>
                  <a:srgbClr val="000000"/>
                </a:solidFill>
                <a:latin typeface="Times New Roman" pitchFamily="18" charset="0"/>
              </a:rPr>
            </a:br>
            <a:r>
              <a:rPr lang="ru-RU" sz="2400" dirty="0">
                <a:solidFill>
                  <a:srgbClr val="000000"/>
                </a:solidFill>
                <a:latin typeface="Times New Roman" pitchFamily="18" charset="0"/>
              </a:rPr>
              <a:t>Темной ночи больше нет, </a:t>
            </a:r>
            <a:br>
              <a:rPr lang="ru-RU" sz="2400" dirty="0">
                <a:solidFill>
                  <a:srgbClr val="000000"/>
                </a:solidFill>
                <a:latin typeface="Times New Roman" pitchFamily="18" charset="0"/>
              </a:rPr>
            </a:br>
            <a:r>
              <a:rPr lang="ru-RU" sz="2400" dirty="0">
                <a:solidFill>
                  <a:srgbClr val="000000"/>
                </a:solidFill>
                <a:latin typeface="Times New Roman" pitchFamily="18" charset="0"/>
              </a:rPr>
              <a:t>И свободно в окна льётся </a:t>
            </a:r>
            <a:br>
              <a:rPr lang="ru-RU" sz="2400" dirty="0">
                <a:solidFill>
                  <a:srgbClr val="000000"/>
                </a:solidFill>
                <a:latin typeface="Times New Roman" pitchFamily="18" charset="0"/>
              </a:rPr>
            </a:br>
            <a:r>
              <a:rPr lang="ru-RU" sz="2400" dirty="0">
                <a:solidFill>
                  <a:srgbClr val="000000"/>
                </a:solidFill>
                <a:latin typeface="Times New Roman" pitchFamily="18" charset="0"/>
              </a:rPr>
              <a:t>Добрый-добрый, </a:t>
            </a:r>
            <a:br>
              <a:rPr lang="ru-RU" sz="2400" dirty="0">
                <a:solidFill>
                  <a:srgbClr val="000000"/>
                </a:solidFill>
                <a:latin typeface="Times New Roman" pitchFamily="18" charset="0"/>
              </a:rPr>
            </a:br>
            <a:r>
              <a:rPr lang="ru-RU" sz="2400" dirty="0">
                <a:solidFill>
                  <a:srgbClr val="000000"/>
                </a:solidFill>
                <a:latin typeface="Times New Roman" pitchFamily="18" charset="0"/>
              </a:rPr>
              <a:t>Мирный свет.</a:t>
            </a:r>
            <a:br>
              <a:rPr lang="ru-RU" sz="2400" dirty="0">
                <a:solidFill>
                  <a:srgbClr val="000000"/>
                </a:solidFill>
                <a:latin typeface="Times New Roman" pitchFamily="18" charset="0"/>
              </a:rPr>
            </a:br>
            <a:r>
              <a:rPr lang="ru-RU" sz="2400" dirty="0">
                <a:solidFill>
                  <a:srgbClr val="000000"/>
                </a:solidFill>
                <a:latin typeface="Times New Roman" pitchFamily="18" charset="0"/>
              </a:rPr>
              <a:t>С добрым утром, люди, </a:t>
            </a:r>
            <a:br>
              <a:rPr lang="ru-RU" sz="2400" dirty="0">
                <a:solidFill>
                  <a:srgbClr val="000000"/>
                </a:solidFill>
                <a:latin typeface="Times New Roman" pitchFamily="18" charset="0"/>
              </a:rPr>
            </a:br>
            <a:r>
              <a:rPr lang="ru-RU" sz="2400" dirty="0">
                <a:solidFill>
                  <a:srgbClr val="000000"/>
                </a:solidFill>
                <a:latin typeface="Times New Roman" pitchFamily="18" charset="0"/>
              </a:rPr>
              <a:t>Взрослые и дети! </a:t>
            </a:r>
            <a:br>
              <a:rPr lang="ru-RU" sz="2400" dirty="0">
                <a:solidFill>
                  <a:srgbClr val="000000"/>
                </a:solidFill>
                <a:latin typeface="Times New Roman" pitchFamily="18" charset="0"/>
              </a:rPr>
            </a:br>
            <a:r>
              <a:rPr lang="ru-RU" sz="2400" dirty="0">
                <a:solidFill>
                  <a:srgbClr val="000000"/>
                </a:solidFill>
                <a:latin typeface="Times New Roman" pitchFamily="18" charset="0"/>
              </a:rPr>
              <a:t>Радостно и дружно </a:t>
            </a:r>
            <a:br>
              <a:rPr lang="ru-RU" sz="2400" dirty="0">
                <a:solidFill>
                  <a:srgbClr val="000000"/>
                </a:solidFill>
                <a:latin typeface="Times New Roman" pitchFamily="18" charset="0"/>
              </a:rPr>
            </a:br>
            <a:r>
              <a:rPr lang="ru-RU" sz="2400" dirty="0">
                <a:solidFill>
                  <a:srgbClr val="000000"/>
                </a:solidFill>
                <a:latin typeface="Times New Roman" pitchFamily="18" charset="0"/>
              </a:rPr>
              <a:t>Будем жить на свете! </a:t>
            </a:r>
          </a:p>
          <a:p>
            <a:endParaRPr lang="ru-RU" sz="2400" dirty="0"/>
          </a:p>
        </p:txBody>
      </p:sp>
    </p:spTree>
    <p:extLst>
      <p:ext uri="{BB962C8B-B14F-4D97-AF65-F5344CB8AC3E}">
        <p14:creationId xmlns:p14="http://schemas.microsoft.com/office/powerpoint/2010/main" val="244943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0"/>
            <a:ext cx="7772400" cy="5768975"/>
          </a:xfrm>
        </p:spPr>
        <p:txBody>
          <a:bodyPr>
            <a:normAutofit/>
          </a:bodyPr>
          <a:lstStyle/>
          <a:p>
            <a:pPr lvl="0" fontAlgn="base">
              <a:spcAft>
                <a:spcPct val="0"/>
              </a:spcAft>
            </a:pPr>
            <a:r>
              <a:rPr lang="ru-RU" sz="2000" i="1" cap="none" dirty="0">
                <a:solidFill>
                  <a:srgbClr val="000000"/>
                </a:solidFill>
                <a:latin typeface="Times New Roman" pitchFamily="18" charset="0"/>
                <a:ea typeface="+mn-ea"/>
                <a:cs typeface="+mn-cs"/>
              </a:rPr>
              <a:t>САМ</a:t>
            </a:r>
            <a:br>
              <a:rPr lang="ru-RU" sz="2000" i="1" cap="none" dirty="0">
                <a:solidFill>
                  <a:srgbClr val="000000"/>
                </a:solidFill>
                <a:latin typeface="Times New Roman" pitchFamily="18" charset="0"/>
                <a:ea typeface="+mn-ea"/>
                <a:cs typeface="+mn-cs"/>
              </a:rPr>
            </a:br>
            <a:r>
              <a:rPr lang="ru-RU" sz="2000" b="0" cap="none" dirty="0" err="1">
                <a:solidFill>
                  <a:srgbClr val="000000"/>
                </a:solidFill>
                <a:latin typeface="Times New Roman" pitchFamily="18" charset="0"/>
                <a:ea typeface="+mn-ea"/>
                <a:cs typeface="+mn-cs"/>
              </a:rPr>
              <a:t>Сам</a:t>
            </a:r>
            <a:r>
              <a:rPr lang="ru-RU" sz="2000" b="0" cap="none" dirty="0">
                <a:solidFill>
                  <a:srgbClr val="000000"/>
                </a:solidFill>
                <a:latin typeface="Times New Roman" pitchFamily="18" charset="0"/>
                <a:ea typeface="+mn-ea"/>
                <a:cs typeface="+mn-cs"/>
              </a:rPr>
              <a:t> одевается Серёжа,</a:t>
            </a:r>
            <a:br>
              <a:rPr lang="ru-RU" sz="2000" b="0" cap="none" dirty="0">
                <a:solidFill>
                  <a:srgbClr val="000000"/>
                </a:solidFill>
                <a:latin typeface="Times New Roman" pitchFamily="18" charset="0"/>
                <a:ea typeface="+mn-ea"/>
                <a:cs typeface="+mn-cs"/>
              </a:rPr>
            </a:br>
            <a:r>
              <a:rPr lang="ru-RU" sz="2000" b="0" cap="none" dirty="0">
                <a:solidFill>
                  <a:srgbClr val="000000"/>
                </a:solidFill>
                <a:latin typeface="Times New Roman" pitchFamily="18" charset="0"/>
                <a:ea typeface="+mn-ea"/>
                <a:cs typeface="+mn-cs"/>
              </a:rPr>
              <a:t> Вставая по утрам, </a:t>
            </a:r>
            <a:br>
              <a:rPr lang="ru-RU" sz="2000" b="0" cap="none" dirty="0">
                <a:solidFill>
                  <a:srgbClr val="000000"/>
                </a:solidFill>
                <a:latin typeface="Times New Roman" pitchFamily="18" charset="0"/>
                <a:ea typeface="+mn-ea"/>
                <a:cs typeface="+mn-cs"/>
              </a:rPr>
            </a:br>
            <a:r>
              <a:rPr lang="ru-RU" sz="2000" b="0" cap="none" dirty="0">
                <a:solidFill>
                  <a:srgbClr val="000000"/>
                </a:solidFill>
                <a:latin typeface="Times New Roman" pitchFamily="18" charset="0"/>
                <a:ea typeface="+mn-ea"/>
                <a:cs typeface="+mn-cs"/>
              </a:rPr>
              <a:t>И умывается он тоже —</a:t>
            </a:r>
            <a:br>
              <a:rPr lang="ru-RU" sz="2000" b="0" cap="none" dirty="0">
                <a:solidFill>
                  <a:srgbClr val="000000"/>
                </a:solidFill>
                <a:latin typeface="Times New Roman" pitchFamily="18" charset="0"/>
                <a:ea typeface="+mn-ea"/>
                <a:cs typeface="+mn-cs"/>
              </a:rPr>
            </a:br>
            <a:r>
              <a:rPr lang="ru-RU" sz="2000" b="0" cap="none" dirty="0">
                <a:solidFill>
                  <a:srgbClr val="000000"/>
                </a:solidFill>
                <a:latin typeface="Times New Roman" pitchFamily="18" charset="0"/>
                <a:ea typeface="+mn-ea"/>
                <a:cs typeface="+mn-cs"/>
              </a:rPr>
              <a:t> Совсем как взрослый — сам.</a:t>
            </a:r>
            <a:br>
              <a:rPr lang="ru-RU" sz="2000" b="0" cap="none" dirty="0">
                <a:solidFill>
                  <a:srgbClr val="000000"/>
                </a:solidFill>
                <a:latin typeface="Times New Roman" pitchFamily="18" charset="0"/>
                <a:ea typeface="+mn-ea"/>
                <a:cs typeface="+mn-cs"/>
              </a:rPr>
            </a:br>
            <a:r>
              <a:rPr lang="ru-RU" sz="2000" b="0" cap="none" dirty="0">
                <a:solidFill>
                  <a:srgbClr val="000000"/>
                </a:solidFill>
                <a:latin typeface="Times New Roman" pitchFamily="18" charset="0"/>
                <a:ea typeface="+mn-ea"/>
                <a:cs typeface="+mn-cs"/>
              </a:rPr>
              <a:t> Сам поиграет и разложит </a:t>
            </a:r>
            <a:br>
              <a:rPr lang="ru-RU" sz="2000" b="0" cap="none" dirty="0">
                <a:solidFill>
                  <a:srgbClr val="000000"/>
                </a:solidFill>
                <a:latin typeface="Times New Roman" pitchFamily="18" charset="0"/>
                <a:ea typeface="+mn-ea"/>
                <a:cs typeface="+mn-cs"/>
              </a:rPr>
            </a:br>
            <a:r>
              <a:rPr lang="ru-RU" sz="2000" b="0" cap="none" dirty="0">
                <a:solidFill>
                  <a:srgbClr val="000000"/>
                </a:solidFill>
                <a:latin typeface="Times New Roman" pitchFamily="18" charset="0"/>
                <a:ea typeface="+mn-ea"/>
                <a:cs typeface="+mn-cs"/>
              </a:rPr>
              <a:t>Игрушки по местам. </a:t>
            </a:r>
            <a:br>
              <a:rPr lang="ru-RU" sz="2000" b="0" cap="none" dirty="0">
                <a:solidFill>
                  <a:srgbClr val="000000"/>
                </a:solidFill>
                <a:latin typeface="Times New Roman" pitchFamily="18" charset="0"/>
                <a:ea typeface="+mn-ea"/>
                <a:cs typeface="+mn-cs"/>
              </a:rPr>
            </a:br>
            <a:r>
              <a:rPr lang="ru-RU" sz="2000" b="0" cap="none" dirty="0">
                <a:solidFill>
                  <a:srgbClr val="000000"/>
                </a:solidFill>
                <a:latin typeface="Times New Roman" pitchFamily="18" charset="0"/>
                <a:ea typeface="+mn-ea"/>
                <a:cs typeface="+mn-cs"/>
              </a:rPr>
              <a:t>Так начинает жить Серёжа </a:t>
            </a:r>
            <a:br>
              <a:rPr lang="ru-RU" sz="2000" b="0" cap="none" dirty="0">
                <a:solidFill>
                  <a:srgbClr val="000000"/>
                </a:solidFill>
                <a:latin typeface="Times New Roman" pitchFamily="18" charset="0"/>
                <a:ea typeface="+mn-ea"/>
                <a:cs typeface="+mn-cs"/>
              </a:rPr>
            </a:br>
            <a:r>
              <a:rPr lang="ru-RU" sz="2000" b="0" cap="none" dirty="0">
                <a:solidFill>
                  <a:srgbClr val="000000"/>
                </a:solidFill>
                <a:latin typeface="Times New Roman" pitchFamily="18" charset="0"/>
                <a:ea typeface="+mn-ea"/>
                <a:cs typeface="+mn-cs"/>
              </a:rPr>
              <a:t>С хорошим словом "сам".</a:t>
            </a:r>
            <a:br>
              <a:rPr lang="ru-RU" sz="2000" b="0" cap="none" dirty="0">
                <a:solidFill>
                  <a:srgbClr val="000000"/>
                </a:solidFill>
                <a:latin typeface="Times New Roman" pitchFamily="18" charset="0"/>
                <a:ea typeface="+mn-ea"/>
                <a:cs typeface="+mn-cs"/>
              </a:rPr>
            </a:br>
            <a:r>
              <a:rPr lang="ru-RU" sz="2000" b="0" cap="none" dirty="0">
                <a:solidFill>
                  <a:srgbClr val="000000"/>
                </a:solidFill>
                <a:latin typeface="Times New Roman" pitchFamily="18" charset="0"/>
                <a:ea typeface="+mn-ea"/>
                <a:cs typeface="+mn-cs"/>
              </a:rPr>
              <a:t>(С. Ильина.)</a:t>
            </a:r>
            <a:endParaRPr lang="ru-RU" sz="2000" dirty="0"/>
          </a:p>
        </p:txBody>
      </p:sp>
      <p:pic>
        <p:nvPicPr>
          <p:cNvPr id="4" name="Picture 5" descr="0009-009-Uchis-pravilno-odevats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5848" y="2305895"/>
            <a:ext cx="3888432" cy="455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59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747464"/>
            <a:ext cx="8708504" cy="6444431"/>
          </a:xfrm>
        </p:spPr>
        <p:txBody>
          <a:bodyPr/>
          <a:lstStyle/>
          <a:p>
            <a:r>
              <a:rPr lang="ru-RU" dirty="0" smtClean="0">
                <a:ea typeface="Calibri"/>
                <a:cs typeface="Times New Roman"/>
              </a:rPr>
              <a:t/>
            </a:r>
            <a:br>
              <a:rPr lang="ru-RU" dirty="0" smtClean="0">
                <a:ea typeface="Calibri"/>
                <a:cs typeface="Times New Roman"/>
              </a:rPr>
            </a:br>
            <a:r>
              <a:rPr lang="ru-RU" dirty="0">
                <a:ea typeface="Calibri"/>
                <a:cs typeface="Times New Roman"/>
              </a:rPr>
              <a:t> </a:t>
            </a:r>
            <a:r>
              <a:rPr lang="ru-RU" dirty="0" smtClean="0">
                <a:ea typeface="Calibri"/>
                <a:cs typeface="Times New Roman"/>
              </a:rPr>
              <a:t>                            УМЫВАНИЕ</a:t>
            </a:r>
            <a:br>
              <a:rPr lang="ru-RU" dirty="0" smtClean="0">
                <a:ea typeface="Calibri"/>
                <a:cs typeface="Times New Roman"/>
              </a:rPr>
            </a:br>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949" y="332656"/>
            <a:ext cx="12163857" cy="237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998391"/>
            <a:ext cx="10794837" cy="527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949" y="4199893"/>
            <a:ext cx="12539493" cy="2447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00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80">
                                          <p:stCondLst>
                                            <p:cond delay="0"/>
                                          </p:stCondLst>
                                        </p:cTn>
                                        <p:tgtEl>
                                          <p:spTgt spid="7170"/>
                                        </p:tgtEl>
                                      </p:cBhvr>
                                    </p:animEffect>
                                    <p:anim calcmode="lin" valueType="num">
                                      <p:cBhvr>
                                        <p:cTn id="8"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0"/>
                                        </p:tgtEl>
                                      </p:cBhvr>
                                      <p:to x="100000" y="60000"/>
                                    </p:animScale>
                                    <p:animScale>
                                      <p:cBhvr>
                                        <p:cTn id="14" dur="166" decel="50000">
                                          <p:stCondLst>
                                            <p:cond delay="676"/>
                                          </p:stCondLst>
                                        </p:cTn>
                                        <p:tgtEl>
                                          <p:spTgt spid="7170"/>
                                        </p:tgtEl>
                                      </p:cBhvr>
                                      <p:to x="100000" y="100000"/>
                                    </p:animScale>
                                    <p:animScale>
                                      <p:cBhvr>
                                        <p:cTn id="15" dur="26">
                                          <p:stCondLst>
                                            <p:cond delay="1312"/>
                                          </p:stCondLst>
                                        </p:cTn>
                                        <p:tgtEl>
                                          <p:spTgt spid="7170"/>
                                        </p:tgtEl>
                                      </p:cBhvr>
                                      <p:to x="100000" y="80000"/>
                                    </p:animScale>
                                    <p:animScale>
                                      <p:cBhvr>
                                        <p:cTn id="16" dur="166" decel="50000">
                                          <p:stCondLst>
                                            <p:cond delay="1338"/>
                                          </p:stCondLst>
                                        </p:cTn>
                                        <p:tgtEl>
                                          <p:spTgt spid="7170"/>
                                        </p:tgtEl>
                                      </p:cBhvr>
                                      <p:to x="100000" y="100000"/>
                                    </p:animScale>
                                    <p:animScale>
                                      <p:cBhvr>
                                        <p:cTn id="17" dur="26">
                                          <p:stCondLst>
                                            <p:cond delay="1642"/>
                                          </p:stCondLst>
                                        </p:cTn>
                                        <p:tgtEl>
                                          <p:spTgt spid="7170"/>
                                        </p:tgtEl>
                                      </p:cBhvr>
                                      <p:to x="100000" y="90000"/>
                                    </p:animScale>
                                    <p:animScale>
                                      <p:cBhvr>
                                        <p:cTn id="18" dur="166" decel="50000">
                                          <p:stCondLst>
                                            <p:cond delay="1668"/>
                                          </p:stCondLst>
                                        </p:cTn>
                                        <p:tgtEl>
                                          <p:spTgt spid="7170"/>
                                        </p:tgtEl>
                                      </p:cBhvr>
                                      <p:to x="100000" y="100000"/>
                                    </p:animScale>
                                    <p:animScale>
                                      <p:cBhvr>
                                        <p:cTn id="19" dur="26">
                                          <p:stCondLst>
                                            <p:cond delay="1808"/>
                                          </p:stCondLst>
                                        </p:cTn>
                                        <p:tgtEl>
                                          <p:spTgt spid="7170"/>
                                        </p:tgtEl>
                                      </p:cBhvr>
                                      <p:to x="100000" y="95000"/>
                                    </p:animScale>
                                    <p:animScale>
                                      <p:cBhvr>
                                        <p:cTn id="20" dur="166" decel="50000">
                                          <p:stCondLst>
                                            <p:cond delay="1834"/>
                                          </p:stCondLst>
                                        </p:cTn>
                                        <p:tgtEl>
                                          <p:spTgt spid="717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171"/>
                                        </p:tgtEl>
                                        <p:attrNameLst>
                                          <p:attrName>style.visibility</p:attrName>
                                        </p:attrNameLst>
                                      </p:cBhvr>
                                      <p:to>
                                        <p:strVal val="visible"/>
                                      </p:to>
                                    </p:set>
                                    <p:animEffect transition="in" filter="barn(inVertical)">
                                      <p:cBhvr>
                                        <p:cTn id="25" dur="500"/>
                                        <p:tgtEl>
                                          <p:spTgt spid="717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172"/>
                                        </p:tgtEl>
                                        <p:attrNameLst>
                                          <p:attrName>style.visibility</p:attrName>
                                        </p:attrNameLst>
                                      </p:cBhvr>
                                      <p:to>
                                        <p:strVal val="visible"/>
                                      </p:to>
                                    </p:set>
                                    <p:anim calcmode="lin" valueType="num">
                                      <p:cBhvr>
                                        <p:cTn id="30" dur="500" fill="hold"/>
                                        <p:tgtEl>
                                          <p:spTgt spid="7172"/>
                                        </p:tgtEl>
                                        <p:attrNameLst>
                                          <p:attrName>ppt_w</p:attrName>
                                        </p:attrNameLst>
                                      </p:cBhvr>
                                      <p:tavLst>
                                        <p:tav tm="0">
                                          <p:val>
                                            <p:fltVal val="0"/>
                                          </p:val>
                                        </p:tav>
                                        <p:tav tm="100000">
                                          <p:val>
                                            <p:strVal val="#ppt_w"/>
                                          </p:val>
                                        </p:tav>
                                      </p:tavLst>
                                    </p:anim>
                                    <p:anim calcmode="lin" valueType="num">
                                      <p:cBhvr>
                                        <p:cTn id="31" dur="500" fill="hold"/>
                                        <p:tgtEl>
                                          <p:spTgt spid="7172"/>
                                        </p:tgtEl>
                                        <p:attrNameLst>
                                          <p:attrName>ppt_h</p:attrName>
                                        </p:attrNameLst>
                                      </p:cBhvr>
                                      <p:tavLst>
                                        <p:tav tm="0">
                                          <p:val>
                                            <p:fltVal val="0"/>
                                          </p:val>
                                        </p:tav>
                                        <p:tav tm="100000">
                                          <p:val>
                                            <p:strVal val="#ppt_h"/>
                                          </p:val>
                                        </p:tav>
                                      </p:tavLst>
                                    </p:anim>
                                    <p:animEffect transition="in" filter="fade">
                                      <p:cBhvr>
                                        <p:cTn id="32"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88640"/>
            <a:ext cx="7772400" cy="5580335"/>
          </a:xfrm>
        </p:spPr>
        <p:txBody>
          <a:bodyPr/>
          <a:lstStyle/>
          <a:p>
            <a:r>
              <a:rPr lang="ru-RU" dirty="0">
                <a:ea typeface="Calibri"/>
                <a:cs typeface="Times New Roman"/>
              </a:rPr>
              <a:t>Одевание на </a:t>
            </a:r>
            <a:r>
              <a:rPr lang="ru-RU" dirty="0" smtClean="0">
                <a:ea typeface="Calibri"/>
                <a:cs typeface="Times New Roman"/>
              </a:rPr>
              <a:t>прогулку</a:t>
            </a:r>
            <a:br>
              <a:rPr lang="ru-RU" dirty="0" smtClean="0">
                <a:ea typeface="Calibri"/>
                <a:cs typeface="Times New Roman"/>
              </a:rPr>
            </a:br>
            <a:endParaRPr lang="ru-RU" dirty="0"/>
          </a:p>
        </p:txBody>
      </p:sp>
      <p:sp>
        <p:nvSpPr>
          <p:cNvPr id="3" name="Текст 2"/>
          <p:cNvSpPr>
            <a:spLocks noGrp="1"/>
          </p:cNvSpPr>
          <p:nvPr>
            <p:ph type="body" idx="1"/>
          </p:nvPr>
        </p:nvSpPr>
        <p:spPr/>
        <p:txBody>
          <a:bodyPr>
            <a:normAutofit/>
          </a:bodyPr>
          <a:lstStyle/>
          <a:p>
            <a:pPr>
              <a:lnSpc>
                <a:spcPct val="115000"/>
              </a:lnSpc>
              <a:spcAft>
                <a:spcPts val="1000"/>
              </a:spcAft>
            </a:pPr>
            <a:endParaRPr lang="ru-RU" dirty="0">
              <a:ea typeface="Calibri"/>
              <a:cs typeface="Times New Roman"/>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340768"/>
            <a:ext cx="11273215" cy="495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2132856"/>
            <a:ext cx="11021847" cy="4843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27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barn(inVertical)">
                                      <p:cBhvr>
                                        <p:cTn id="13"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16632"/>
            <a:ext cx="7772400" cy="5652343"/>
          </a:xfrm>
        </p:spPr>
        <p:txBody>
          <a:bodyPr/>
          <a:lstStyle/>
          <a:p>
            <a:r>
              <a:rPr lang="ru-RU" dirty="0">
                <a:ea typeface="Calibri"/>
                <a:cs typeface="Times New Roman"/>
              </a:rPr>
              <a:t>На </a:t>
            </a:r>
            <a:r>
              <a:rPr lang="ru-RU" dirty="0" smtClean="0">
                <a:ea typeface="Calibri"/>
                <a:cs typeface="Times New Roman"/>
              </a:rPr>
              <a:t>прогулке</a:t>
            </a:r>
            <a:br>
              <a:rPr lang="ru-RU" dirty="0" smtClean="0">
                <a:ea typeface="Calibri"/>
                <a:cs typeface="Times New Roman"/>
              </a:rPr>
            </a:br>
            <a:endParaRPr lang="ru-RU" dirty="0"/>
          </a:p>
        </p:txBody>
      </p:sp>
      <p:sp>
        <p:nvSpPr>
          <p:cNvPr id="3" name="Текст 2"/>
          <p:cNvSpPr>
            <a:spLocks noGrp="1"/>
          </p:cNvSpPr>
          <p:nvPr>
            <p:ph type="body" idx="1"/>
          </p:nvPr>
        </p:nvSpPr>
        <p:spPr/>
        <p:txBody>
          <a:body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593177340"/>
              </p:ext>
            </p:extLst>
          </p:nvPr>
        </p:nvGraphicFramePr>
        <p:xfrm>
          <a:off x="683568" y="929432"/>
          <a:ext cx="9396536" cy="6206185"/>
        </p:xfrm>
        <a:graphic>
          <a:graphicData uri="http://schemas.openxmlformats.org/drawingml/2006/table">
            <a:tbl>
              <a:tblPr firstRow="1" firstCol="1" bandRow="1"/>
              <a:tblGrid>
                <a:gridCol w="9396536"/>
              </a:tblGrid>
              <a:tr h="3579688">
                <a:tc>
                  <a:txBody>
                    <a:bodyPr/>
                    <a:lstStyle/>
                    <a:p>
                      <a:pPr>
                        <a:lnSpc>
                          <a:spcPct val="115000"/>
                        </a:lnSpc>
                        <a:spcAft>
                          <a:spcPts val="1000"/>
                        </a:spcAft>
                      </a:pPr>
                      <a:r>
                        <a:rPr lang="ru-RU" sz="1800" b="1" dirty="0">
                          <a:effectLst/>
                          <a:latin typeface="Calibri"/>
                          <a:ea typeface="Calibri"/>
                          <a:cs typeface="Times New Roman"/>
                        </a:rPr>
                        <a:t>Земле</a:t>
                      </a:r>
                      <a:endParaRPr lang="ru-RU" sz="1800" dirty="0">
                        <a:effectLst/>
                        <a:latin typeface="Calibri"/>
                        <a:ea typeface="Calibri"/>
                        <a:cs typeface="Times New Roman"/>
                      </a:endParaRPr>
                    </a:p>
                    <a:p>
                      <a:pPr>
                        <a:lnSpc>
                          <a:spcPct val="115000"/>
                        </a:lnSpc>
                        <a:spcAft>
                          <a:spcPts val="1000"/>
                        </a:spcAft>
                      </a:pPr>
                      <a:r>
                        <a:rPr lang="ru-RU" sz="1800" dirty="0">
                          <a:effectLst/>
                          <a:latin typeface="Calibri"/>
                          <a:ea typeface="Calibri"/>
                          <a:cs typeface="Times New Roman"/>
                        </a:rPr>
                        <a:t>Вместе с солнышком встаем,</a:t>
                      </a:r>
                    </a:p>
                    <a:p>
                      <a:pPr>
                        <a:lnSpc>
                          <a:spcPct val="115000"/>
                        </a:lnSpc>
                        <a:spcAft>
                          <a:spcPts val="1000"/>
                        </a:spcAft>
                      </a:pPr>
                      <a:r>
                        <a:rPr lang="ru-RU" sz="1800" dirty="0">
                          <a:effectLst/>
                          <a:latin typeface="Calibri"/>
                          <a:ea typeface="Calibri"/>
                          <a:cs typeface="Times New Roman"/>
                        </a:rPr>
                        <a:t>Небу мы улыбку шлем,</a:t>
                      </a:r>
                    </a:p>
                    <a:p>
                      <a:pPr>
                        <a:lnSpc>
                          <a:spcPct val="115000"/>
                        </a:lnSpc>
                        <a:spcAft>
                          <a:spcPts val="1000"/>
                        </a:spcAft>
                      </a:pPr>
                      <a:r>
                        <a:rPr lang="ru-RU" sz="1800" dirty="0">
                          <a:effectLst/>
                          <a:latin typeface="Calibri"/>
                          <a:ea typeface="Calibri"/>
                          <a:cs typeface="Times New Roman"/>
                        </a:rPr>
                        <a:t>Всей Земле — большой привет!</a:t>
                      </a:r>
                    </a:p>
                    <a:p>
                      <a:pPr>
                        <a:lnSpc>
                          <a:spcPct val="115000"/>
                        </a:lnSpc>
                        <a:spcAft>
                          <a:spcPts val="1000"/>
                        </a:spcAft>
                      </a:pPr>
                      <a:r>
                        <a:rPr lang="ru-RU" sz="1800" dirty="0">
                          <a:effectLst/>
                          <a:latin typeface="Calibri"/>
                          <a:ea typeface="Calibri"/>
                          <a:cs typeface="Times New Roman"/>
                        </a:rPr>
                        <a:t>Ведь ее прекрасней нет!</a:t>
                      </a:r>
                    </a:p>
                  </a:txBody>
                  <a:tcPr marL="9525" marR="9525" marT="9525" marB="9525">
                    <a:lnL>
                      <a:noFill/>
                    </a:lnL>
                    <a:lnR>
                      <a:noFill/>
                    </a:lnR>
                    <a:lnT>
                      <a:noFill/>
                    </a:lnT>
                    <a:lnB>
                      <a:noFill/>
                    </a:lnB>
                  </a:tcPr>
                </a:tc>
              </a:tr>
              <a:tr h="2626497">
                <a:tc>
                  <a:txBody>
                    <a:bodyPr/>
                    <a:lstStyle/>
                    <a:p>
                      <a:pPr>
                        <a:lnSpc>
                          <a:spcPct val="115000"/>
                        </a:lnSpc>
                        <a:spcAft>
                          <a:spcPts val="1000"/>
                        </a:spcAft>
                      </a:pPr>
                      <a:r>
                        <a:rPr lang="ru-RU" sz="2000" b="1" dirty="0">
                          <a:effectLst/>
                          <a:latin typeface="Calibri"/>
                          <a:ea typeface="Calibri"/>
                          <a:cs typeface="Times New Roman"/>
                        </a:rPr>
                        <a:t>Солнцу</a:t>
                      </a:r>
                      <a:endParaRPr lang="ru-RU" sz="2000" dirty="0">
                        <a:effectLst/>
                        <a:latin typeface="Calibri"/>
                        <a:ea typeface="Calibri"/>
                        <a:cs typeface="Times New Roman"/>
                      </a:endParaRPr>
                    </a:p>
                    <a:p>
                      <a:pPr>
                        <a:lnSpc>
                          <a:spcPct val="115000"/>
                        </a:lnSpc>
                        <a:spcAft>
                          <a:spcPts val="1000"/>
                        </a:spcAft>
                      </a:pPr>
                      <a:r>
                        <a:rPr lang="ru-RU" sz="2000" dirty="0">
                          <a:effectLst/>
                          <a:latin typeface="Calibri"/>
                          <a:ea typeface="Calibri"/>
                          <a:cs typeface="Times New Roman"/>
                        </a:rPr>
                        <a:t>Ты всех любишь, ты всех греешь</a:t>
                      </a:r>
                      <a:r>
                        <a:rPr lang="ru-RU" sz="2000" dirty="0" smtClean="0">
                          <a:effectLst/>
                          <a:latin typeface="Calibri"/>
                          <a:ea typeface="Calibri"/>
                          <a:cs typeface="Times New Roman"/>
                        </a:rPr>
                        <a:t>,                                                                                        </a:t>
                      </a:r>
                      <a:endParaRPr lang="ru-RU" sz="2000" dirty="0">
                        <a:effectLst/>
                        <a:latin typeface="Calibri"/>
                        <a:ea typeface="Calibri"/>
                        <a:cs typeface="Times New Roman"/>
                      </a:endParaRPr>
                    </a:p>
                    <a:p>
                      <a:pPr>
                        <a:lnSpc>
                          <a:spcPct val="115000"/>
                        </a:lnSpc>
                        <a:spcAft>
                          <a:spcPts val="1000"/>
                        </a:spcAft>
                      </a:pPr>
                      <a:r>
                        <a:rPr lang="ru-RU" sz="2000" dirty="0">
                          <a:effectLst/>
                          <a:latin typeface="Calibri"/>
                          <a:ea typeface="Calibri"/>
                          <a:cs typeface="Times New Roman"/>
                        </a:rPr>
                        <a:t>Всех ласкаешь и жалеешь,</a:t>
                      </a:r>
                    </a:p>
                    <a:p>
                      <a:pPr>
                        <a:lnSpc>
                          <a:spcPct val="115000"/>
                        </a:lnSpc>
                        <a:spcAft>
                          <a:spcPts val="1000"/>
                        </a:spcAft>
                      </a:pPr>
                      <a:r>
                        <a:rPr lang="ru-RU" sz="2000" dirty="0">
                          <a:effectLst/>
                          <a:latin typeface="Calibri"/>
                          <a:ea typeface="Calibri"/>
                          <a:cs typeface="Times New Roman"/>
                        </a:rPr>
                        <a:t>Наше Солнышко, наш свет,</a:t>
                      </a:r>
                    </a:p>
                  </a:txBody>
                  <a:tcPr marL="9525" marR="9525" marT="9525" marB="9525">
                    <a:lnL>
                      <a:noFill/>
                    </a:lnL>
                    <a:lnR>
                      <a:noFill/>
                    </a:lnR>
                    <a:lnT>
                      <a:noFill/>
                    </a:lnT>
                    <a:lnB>
                      <a:noFill/>
                    </a:lnB>
                  </a:tcPr>
                </a:tc>
              </a:tr>
            </a:tbl>
          </a:graphicData>
        </a:graphic>
      </p:graphicFrame>
      <p:pic>
        <p:nvPicPr>
          <p:cNvPr id="921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2852936"/>
            <a:ext cx="10445824" cy="254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86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9217"/>
                                        </p:tgtEl>
                                        <p:attrNameLst>
                                          <p:attrName>style.visibility</p:attrName>
                                        </p:attrNameLst>
                                      </p:cBhvr>
                                      <p:to>
                                        <p:strVal val="visible"/>
                                      </p:to>
                                    </p:set>
                                    <p:animEffect transition="in" filter="wheel(1)">
                                      <p:cBhvr>
                                        <p:cTn id="15" dur="20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0"/>
            <a:ext cx="7772400" cy="5768975"/>
          </a:xfrm>
        </p:spPr>
        <p:txBody>
          <a:bodyPr/>
          <a:lstStyle/>
          <a:p>
            <a:pPr algn="ctr"/>
            <a:r>
              <a:rPr lang="ru-RU" dirty="0">
                <a:ea typeface="Calibri"/>
                <a:cs typeface="Times New Roman"/>
              </a:rPr>
              <a:t>За </a:t>
            </a:r>
            <a:r>
              <a:rPr lang="ru-RU" dirty="0" smtClean="0">
                <a:ea typeface="Calibri"/>
                <a:cs typeface="Times New Roman"/>
              </a:rPr>
              <a:t>столом</a:t>
            </a:r>
            <a:br>
              <a:rPr lang="ru-RU" dirty="0" smtClean="0">
                <a:ea typeface="Calibri"/>
                <a:cs typeface="Times New Roman"/>
              </a:rPr>
            </a:br>
            <a:endParaRPr lang="ru-RU" dirty="0"/>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648"/>
            <a:ext cx="11668725" cy="227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8308" y="2204864"/>
            <a:ext cx="10501144" cy="410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068" y="3068960"/>
            <a:ext cx="9010479" cy="3519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9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anim calcmode="lin" valueType="num">
                                      <p:cBhvr>
                                        <p:cTn id="8" dur="1000" fill="hold"/>
                                        <p:tgtEl>
                                          <p:spTgt spid="21506"/>
                                        </p:tgtEl>
                                        <p:attrNameLst>
                                          <p:attrName>ppt_x</p:attrName>
                                        </p:attrNameLst>
                                      </p:cBhvr>
                                      <p:tavLst>
                                        <p:tav tm="0">
                                          <p:val>
                                            <p:strVal val="#ppt_x"/>
                                          </p:val>
                                        </p:tav>
                                        <p:tav tm="100000">
                                          <p:val>
                                            <p:strVal val="#ppt_x"/>
                                          </p:val>
                                        </p:tav>
                                      </p:tavLst>
                                    </p:anim>
                                    <p:anim calcmode="lin" valueType="num">
                                      <p:cBhvr>
                                        <p:cTn id="9" dur="1000" fill="hold"/>
                                        <p:tgtEl>
                                          <p:spTgt spid="215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1507"/>
                                        </p:tgtEl>
                                        <p:attrNameLst>
                                          <p:attrName>style.visibility</p:attrName>
                                        </p:attrNameLst>
                                      </p:cBhvr>
                                      <p:to>
                                        <p:strVal val="visible"/>
                                      </p:to>
                                    </p:set>
                                    <p:animEffect transition="in" filter="circle(in)">
                                      <p:cBhvr>
                                        <p:cTn id="14" dur="2000"/>
                                        <p:tgtEl>
                                          <p:spTgt spid="2150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8"/>
                                        </p:tgtEl>
                                        <p:attrNameLst>
                                          <p:attrName>style.visibility</p:attrName>
                                        </p:attrNameLst>
                                      </p:cBhvr>
                                      <p:to>
                                        <p:strVal val="visible"/>
                                      </p:to>
                                    </p:set>
                                    <p:anim calcmode="lin" valueType="num">
                                      <p:cBhvr additive="base">
                                        <p:cTn id="19" dur="500" fill="hold"/>
                                        <p:tgtEl>
                                          <p:spTgt spid="21508"/>
                                        </p:tgtEl>
                                        <p:attrNameLst>
                                          <p:attrName>ppt_x</p:attrName>
                                        </p:attrNameLst>
                                      </p:cBhvr>
                                      <p:tavLst>
                                        <p:tav tm="0">
                                          <p:val>
                                            <p:strVal val="#ppt_x"/>
                                          </p:val>
                                        </p:tav>
                                        <p:tav tm="100000">
                                          <p:val>
                                            <p:strVal val="#ppt_x"/>
                                          </p:val>
                                        </p:tav>
                                      </p:tavLst>
                                    </p:anim>
                                    <p:anim calcmode="lin" valueType="num">
                                      <p:cBhvr additive="base">
                                        <p:cTn id="20"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0"/>
            <a:ext cx="7772400" cy="5768975"/>
          </a:xfrm>
        </p:spPr>
        <p:txBody>
          <a:bodyPr/>
          <a:lstStyle/>
          <a:p>
            <a:r>
              <a:rPr lang="ru-RU" dirty="0"/>
              <a:t/>
            </a:r>
            <a:br>
              <a:rPr lang="ru-RU" dirty="0"/>
            </a:br>
            <a:r>
              <a:rPr lang="ru-RU" dirty="0" smtClean="0"/>
              <a:t/>
            </a:r>
            <a:br>
              <a:rPr lang="ru-RU" dirty="0" smtClean="0"/>
            </a:br>
            <a:r>
              <a:rPr lang="ru-RU" dirty="0" smtClean="0"/>
              <a:t/>
            </a:r>
            <a:br>
              <a:rPr lang="ru-RU" dirty="0" smtClean="0"/>
            </a:br>
            <a:r>
              <a:rPr lang="ru-RU" sz="9600" dirty="0" smtClean="0"/>
              <a:t>Спасибо за внимание!!!</a:t>
            </a:r>
            <a:endParaRPr lang="ru-RU" sz="9600" dirty="0"/>
          </a:p>
        </p:txBody>
      </p:sp>
    </p:spTree>
    <p:extLst>
      <p:ext uri="{BB962C8B-B14F-4D97-AF65-F5344CB8AC3E}">
        <p14:creationId xmlns:p14="http://schemas.microsoft.com/office/powerpoint/2010/main" val="22912240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214554"/>
            <a:ext cx="7772400" cy="2500330"/>
          </a:xfrm>
        </p:spPr>
        <p:txBody>
          <a:bodyPr>
            <a:normAutofit/>
          </a:bodyPr>
          <a:lstStyle/>
          <a:p>
            <a:pPr algn="ctr"/>
            <a:r>
              <a:rPr lang="ru-RU" sz="2700" dirty="0" smtClean="0">
                <a:solidFill>
                  <a:schemeClr val="accent6">
                    <a:lumMod val="50000"/>
                  </a:schemeClr>
                </a:solidFill>
                <a:latin typeface="Times New Roman" pitchFamily="18" charset="0"/>
                <a:cs typeface="Times New Roman" pitchFamily="18" charset="0"/>
              </a:rPr>
              <a:t/>
            </a:r>
            <a:br>
              <a:rPr lang="ru-RU" sz="2700" dirty="0" smtClean="0">
                <a:solidFill>
                  <a:schemeClr val="accent6">
                    <a:lumMod val="50000"/>
                  </a:schemeClr>
                </a:solidFill>
                <a:latin typeface="Times New Roman" pitchFamily="18" charset="0"/>
                <a:cs typeface="Times New Roman" pitchFamily="18" charset="0"/>
              </a:rPr>
            </a:br>
            <a:endParaRPr lang="ru-RU" dirty="0"/>
          </a:p>
        </p:txBody>
      </p:sp>
      <p:sp>
        <p:nvSpPr>
          <p:cNvPr id="3" name="Прямоугольник 2"/>
          <p:cNvSpPr/>
          <p:nvPr/>
        </p:nvSpPr>
        <p:spPr>
          <a:xfrm>
            <a:off x="734007" y="620688"/>
            <a:ext cx="7848872" cy="5262979"/>
          </a:xfrm>
          <a:prstGeom prst="rect">
            <a:avLst/>
          </a:prstGeom>
        </p:spPr>
        <p:txBody>
          <a:bodyPr wrap="square">
            <a:spAutoFit/>
          </a:bodyPr>
          <a:lstStyle/>
          <a:p>
            <a:r>
              <a:rPr lang="ru-RU" sz="2800" dirty="0"/>
              <a:t>3. Формировать навык пользования индивидуальными предметами (носовым платком, салфеткой, полотенцем, расческой, горшком) .</a:t>
            </a:r>
          </a:p>
          <a:p>
            <a:r>
              <a:rPr lang="ru-RU" sz="2800" dirty="0"/>
              <a:t>4. Во время еды учить детей правильно держать ложку.</a:t>
            </a:r>
          </a:p>
          <a:p>
            <a:r>
              <a:rPr lang="ru-RU" sz="2800" dirty="0"/>
              <a:t>5. Обучать детей порядку одевания и раздевания. При небольшой помощи взрослого учить снимать одежду, обувь (расстегивать пуговицы спереди, застежки на липучках) ; в определенном порядке аккуратно складывать снятую одежду; правильно надевать одежду и обувь.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916832"/>
            <a:ext cx="7772400" cy="1362075"/>
          </a:xfrm>
        </p:spPr>
        <p:txBody>
          <a:bodyPr>
            <a:noAutofit/>
          </a:bodyPr>
          <a:lstStyle/>
          <a:p>
            <a:pPr algn="ctr"/>
            <a:r>
              <a:rPr lang="ru-RU" sz="4400" dirty="0" smtClean="0">
                <a:solidFill>
                  <a:srgbClr val="002060"/>
                </a:solidFill>
              </a:rPr>
              <a:t>Одним из ведущих принципов формирования КГН является дидактическая игра</a:t>
            </a:r>
            <a:endParaRPr lang="ru-RU" sz="4400" dirty="0">
              <a:solidFill>
                <a:srgbClr val="002060"/>
              </a:solidFill>
            </a:endParaRPr>
          </a:p>
        </p:txBody>
      </p:sp>
      <p:sp>
        <p:nvSpPr>
          <p:cNvPr id="3" name="Текст 2"/>
          <p:cNvSpPr>
            <a:spLocks noGrp="1"/>
          </p:cNvSpPr>
          <p:nvPr>
            <p:ph type="body" idx="1"/>
          </p:nvPr>
        </p:nvSpPr>
        <p:spPr>
          <a:xfrm flipH="1">
            <a:off x="8676456" y="548680"/>
            <a:ext cx="576064" cy="5832648"/>
          </a:xfrm>
        </p:spPr>
        <p:txBody>
          <a:bodyPr/>
          <a:lstStyle/>
          <a:p>
            <a:r>
              <a:rPr lang="ru-RU" dirty="0" smtClean="0"/>
              <a:t>о</a:t>
            </a:r>
            <a:endParaRPr lang="ru-RU" dirty="0"/>
          </a:p>
        </p:txBody>
      </p:sp>
    </p:spTree>
    <p:extLst>
      <p:ext uri="{BB962C8B-B14F-4D97-AF65-F5344CB8AC3E}">
        <p14:creationId xmlns:p14="http://schemas.microsoft.com/office/powerpoint/2010/main" val="1989024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7772400" cy="5148287"/>
          </a:xfrm>
        </p:spPr>
        <p:txBody>
          <a:bodyPr>
            <a:normAutofit fontScale="90000"/>
          </a:bodyPr>
          <a:lstStyle/>
          <a:p>
            <a:pPr marL="342900" lvl="0" indent="-342900" fontAlgn="base">
              <a:spcBef>
                <a:spcPct val="20000"/>
              </a:spcBef>
              <a:spcAft>
                <a:spcPct val="0"/>
              </a:spcAft>
            </a:pPr>
            <a:r>
              <a:rPr lang="ru-RU" sz="3200" b="0" kern="0" cap="none" dirty="0">
                <a:solidFill>
                  <a:srgbClr val="000000"/>
                </a:solidFill>
                <a:latin typeface="Verdana"/>
                <a:ea typeface="+mn-ea"/>
                <a:cs typeface="+mn-cs"/>
              </a:rPr>
              <a:t> </a:t>
            </a:r>
            <a:r>
              <a:rPr lang="ru-RU" sz="1800" u="sng" kern="0" cap="none" dirty="0">
                <a:solidFill>
                  <a:srgbClr val="000000"/>
                </a:solidFill>
                <a:latin typeface="Times New Roman" pitchFamily="18" charset="0"/>
                <a:ea typeface="+mn-ea"/>
                <a:cs typeface="+mn-cs"/>
              </a:rPr>
              <a:t>Игра «Водичка, водичка!»</a:t>
            </a:r>
            <a:br>
              <a:rPr lang="ru-RU" sz="1800" u="sng" kern="0" cap="none" dirty="0">
                <a:solidFill>
                  <a:srgbClr val="000000"/>
                </a:solidFill>
                <a:latin typeface="Times New Roman" pitchFamily="18" charset="0"/>
                <a:ea typeface="+mn-ea"/>
                <a:cs typeface="+mn-cs"/>
              </a:rPr>
            </a:br>
            <a:r>
              <a:rPr lang="ru-RU" sz="1800" kern="0" cap="none" dirty="0">
                <a:solidFill>
                  <a:srgbClr val="000000"/>
                </a:solidFill>
                <a:latin typeface="Times New Roman" pitchFamily="18" charset="0"/>
                <a:ea typeface="+mn-ea"/>
                <a:cs typeface="+mn-cs"/>
              </a:rPr>
              <a:t/>
            </a:r>
            <a:br>
              <a:rPr lang="ru-RU" sz="1800" kern="0" cap="none" dirty="0">
                <a:solidFill>
                  <a:srgbClr val="000000"/>
                </a:solidFill>
                <a:latin typeface="Times New Roman" pitchFamily="18" charset="0"/>
                <a:ea typeface="+mn-ea"/>
                <a:cs typeface="+mn-cs"/>
              </a:rPr>
            </a:br>
            <a:r>
              <a:rPr lang="ru-RU" sz="1800" kern="0" cap="none" dirty="0">
                <a:solidFill>
                  <a:srgbClr val="000000"/>
                </a:solidFill>
                <a:latin typeface="Times New Roman" pitchFamily="18" charset="0"/>
                <a:ea typeface="+mn-ea"/>
                <a:cs typeface="+mn-cs"/>
              </a:rPr>
              <a:t>Цель:</a:t>
            </a:r>
            <a:r>
              <a:rPr lang="ru-RU" sz="1800" b="0" kern="0" cap="none" dirty="0">
                <a:solidFill>
                  <a:srgbClr val="000000"/>
                </a:solidFill>
                <a:latin typeface="Times New Roman" pitchFamily="18" charset="0"/>
                <a:ea typeface="+mn-ea"/>
                <a:cs typeface="+mn-cs"/>
              </a:rPr>
              <a:t> формировать интерес к самостоятельности при  выполнении </a:t>
            </a:r>
            <a:br>
              <a:rPr lang="ru-RU" sz="1800" b="0" kern="0" cap="none" dirty="0">
                <a:solidFill>
                  <a:srgbClr val="000000"/>
                </a:solidFill>
                <a:latin typeface="Times New Roman" pitchFamily="18" charset="0"/>
                <a:ea typeface="+mn-ea"/>
                <a:cs typeface="+mn-cs"/>
              </a:rPr>
            </a:br>
            <a:r>
              <a:rPr lang="ru-RU" sz="1800" b="0" kern="0" cap="none" dirty="0">
                <a:solidFill>
                  <a:srgbClr val="000000"/>
                </a:solidFill>
                <a:latin typeface="Times New Roman" pitchFamily="18" charset="0"/>
                <a:ea typeface="+mn-ea"/>
                <a:cs typeface="+mn-cs"/>
              </a:rPr>
              <a:t>            навыков самообслуживания.</a:t>
            </a:r>
            <a:r>
              <a:rPr lang="ru-RU" sz="1800" kern="0" cap="none" dirty="0">
                <a:solidFill>
                  <a:srgbClr val="000000"/>
                </a:solidFill>
                <a:latin typeface="Times New Roman" pitchFamily="18" charset="0"/>
                <a:ea typeface="+mn-ea"/>
                <a:cs typeface="+mn-cs"/>
              </a:rPr>
              <a:t/>
            </a:r>
            <a:br>
              <a:rPr lang="ru-RU" sz="1800" kern="0" cap="none" dirty="0">
                <a:solidFill>
                  <a:srgbClr val="000000"/>
                </a:solidFill>
                <a:latin typeface="Times New Roman" pitchFamily="18" charset="0"/>
                <a:ea typeface="+mn-ea"/>
                <a:cs typeface="+mn-cs"/>
              </a:rPr>
            </a:br>
            <a:r>
              <a:rPr lang="ru-RU" sz="1800" kern="0" cap="none" dirty="0">
                <a:solidFill>
                  <a:srgbClr val="000000"/>
                </a:solidFill>
                <a:latin typeface="Times New Roman" pitchFamily="18" charset="0"/>
                <a:ea typeface="+mn-ea"/>
                <a:cs typeface="+mn-cs"/>
              </a:rPr>
              <a:t>Оборудование:</a:t>
            </a:r>
            <a:r>
              <a:rPr lang="ru-RU" sz="1800" b="0" kern="0" cap="none" dirty="0">
                <a:solidFill>
                  <a:srgbClr val="000000"/>
                </a:solidFill>
                <a:latin typeface="Times New Roman" pitchFamily="18" charset="0"/>
                <a:ea typeface="+mn-ea"/>
                <a:cs typeface="+mn-cs"/>
              </a:rPr>
              <a:t> две куклы.</a:t>
            </a:r>
            <a:r>
              <a:rPr lang="ru-RU" sz="1800" kern="0" cap="none" dirty="0">
                <a:solidFill>
                  <a:srgbClr val="000000"/>
                </a:solidFill>
                <a:latin typeface="Times New Roman" pitchFamily="18" charset="0"/>
                <a:ea typeface="+mn-ea"/>
                <a:cs typeface="+mn-cs"/>
              </a:rPr>
              <a:t/>
            </a:r>
            <a:br>
              <a:rPr lang="ru-RU" sz="1800" kern="0" cap="none" dirty="0">
                <a:solidFill>
                  <a:srgbClr val="000000"/>
                </a:solidFill>
                <a:latin typeface="Times New Roman" pitchFamily="18" charset="0"/>
                <a:ea typeface="+mn-ea"/>
                <a:cs typeface="+mn-cs"/>
              </a:rPr>
            </a:br>
            <a:r>
              <a:rPr lang="ru-RU" sz="1800" kern="0" cap="none" dirty="0">
                <a:solidFill>
                  <a:srgbClr val="000000"/>
                </a:solidFill>
                <a:latin typeface="Times New Roman" pitchFamily="18" charset="0"/>
                <a:ea typeface="+mn-ea"/>
                <a:cs typeface="+mn-cs"/>
              </a:rPr>
              <a:t>Ход игры</a:t>
            </a:r>
            <a:r>
              <a:rPr lang="ru-RU" sz="1800" b="0" kern="0" cap="none" dirty="0">
                <a:solidFill>
                  <a:srgbClr val="000000"/>
                </a:solidFill>
                <a:latin typeface="Times New Roman" pitchFamily="18" charset="0"/>
                <a:ea typeface="+mn-ea"/>
                <a:cs typeface="+mn-cs"/>
              </a:rPr>
              <a:t>: взрослый показывает детям двух кукол и говорит, что куклы</a:t>
            </a:r>
            <a:br>
              <a:rPr lang="ru-RU" sz="1800" b="0" kern="0" cap="none" dirty="0">
                <a:solidFill>
                  <a:srgbClr val="000000"/>
                </a:solidFill>
                <a:latin typeface="Times New Roman" pitchFamily="18" charset="0"/>
                <a:ea typeface="+mn-ea"/>
                <a:cs typeface="+mn-cs"/>
              </a:rPr>
            </a:br>
            <a:r>
              <a:rPr lang="ru-RU" sz="1800" b="0" kern="0" cap="none" dirty="0">
                <a:solidFill>
                  <a:srgbClr val="000000"/>
                </a:solidFill>
                <a:latin typeface="Times New Roman" pitchFamily="18" charset="0"/>
                <a:ea typeface="+mn-ea"/>
                <a:cs typeface="+mn-cs"/>
              </a:rPr>
              <a:t>             хотят обедать, но у них грязные  руки и лицо. Взрослый </a:t>
            </a:r>
            <a:br>
              <a:rPr lang="ru-RU" sz="1800" b="0" kern="0" cap="none" dirty="0">
                <a:solidFill>
                  <a:srgbClr val="000000"/>
                </a:solidFill>
                <a:latin typeface="Times New Roman" pitchFamily="18" charset="0"/>
                <a:ea typeface="+mn-ea"/>
                <a:cs typeface="+mn-cs"/>
              </a:rPr>
            </a:br>
            <a:r>
              <a:rPr lang="ru-RU" sz="1800" b="0" kern="0" cap="none" dirty="0">
                <a:solidFill>
                  <a:srgbClr val="000000"/>
                </a:solidFill>
                <a:latin typeface="Times New Roman" pitchFamily="18" charset="0"/>
                <a:ea typeface="+mn-ea"/>
                <a:cs typeface="+mn-cs"/>
              </a:rPr>
              <a:t>             спрашивает: «Что надо сделать? Надо вымыть куклам руки! </a:t>
            </a:r>
            <a:br>
              <a:rPr lang="ru-RU" sz="1800" b="0" kern="0" cap="none" dirty="0">
                <a:solidFill>
                  <a:srgbClr val="000000"/>
                </a:solidFill>
                <a:latin typeface="Times New Roman" pitchFamily="18" charset="0"/>
                <a:ea typeface="+mn-ea"/>
                <a:cs typeface="+mn-cs"/>
              </a:rPr>
            </a:br>
            <a:r>
              <a:rPr lang="ru-RU" sz="1800" b="0" kern="0" cap="none" dirty="0">
                <a:solidFill>
                  <a:srgbClr val="000000"/>
                </a:solidFill>
                <a:latin typeface="Times New Roman" pitchFamily="18" charset="0"/>
                <a:ea typeface="+mn-ea"/>
                <a:cs typeface="+mn-cs"/>
              </a:rPr>
              <a:t>             Попросим водичку. </a:t>
            </a:r>
            <a:r>
              <a:rPr lang="en-US" sz="1800" b="0" kern="0" cap="none" dirty="0">
                <a:solidFill>
                  <a:srgbClr val="000000"/>
                </a:solidFill>
                <a:latin typeface="Times New Roman" pitchFamily="18" charset="0"/>
                <a:ea typeface="+mn-ea"/>
                <a:cs typeface="+mn-cs"/>
              </a:rPr>
              <a:t/>
            </a:r>
            <a:br>
              <a:rPr lang="en-US" sz="1800" b="0" kern="0" cap="none" dirty="0">
                <a:solidFill>
                  <a:srgbClr val="000000"/>
                </a:solidFill>
                <a:latin typeface="Times New Roman" pitchFamily="18" charset="0"/>
                <a:ea typeface="+mn-ea"/>
                <a:cs typeface="+mn-cs"/>
              </a:rPr>
            </a:br>
            <a:r>
              <a:rPr lang="ru-RU" sz="1800" b="0" kern="0" cap="none" dirty="0">
                <a:solidFill>
                  <a:srgbClr val="000000"/>
                </a:solidFill>
                <a:latin typeface="Times New Roman" pitchFamily="18" charset="0"/>
                <a:ea typeface="+mn-ea"/>
                <a:cs typeface="+mn-cs"/>
              </a:rPr>
              <a:t/>
            </a:r>
            <a:br>
              <a:rPr lang="ru-RU" sz="1800" b="0" kern="0" cap="none" dirty="0">
                <a:solidFill>
                  <a:srgbClr val="000000"/>
                </a:solidFill>
                <a:latin typeface="Times New Roman" pitchFamily="18" charset="0"/>
                <a:ea typeface="+mn-ea"/>
                <a:cs typeface="+mn-cs"/>
              </a:rPr>
            </a:br>
            <a:r>
              <a:rPr lang="ru-RU" sz="1800" b="0" kern="0" cap="none" dirty="0">
                <a:solidFill>
                  <a:srgbClr val="000000"/>
                </a:solidFill>
                <a:latin typeface="Times New Roman" pitchFamily="18" charset="0"/>
                <a:ea typeface="+mn-ea"/>
                <a:cs typeface="+mn-cs"/>
              </a:rPr>
              <a:t>            </a:t>
            </a:r>
            <a:r>
              <a:rPr lang="ru-RU" sz="1800" i="1" kern="0" cap="none" dirty="0">
                <a:solidFill>
                  <a:srgbClr val="000000"/>
                </a:solidFill>
                <a:latin typeface="Times New Roman" pitchFamily="18" charset="0"/>
                <a:ea typeface="+mn-ea"/>
                <a:cs typeface="+mn-cs"/>
              </a:rPr>
              <a:t>Водичка, водичка, </a:t>
            </a:r>
            <a:br>
              <a:rPr lang="ru-RU" sz="1800" i="1" kern="0" cap="none" dirty="0">
                <a:solidFill>
                  <a:srgbClr val="000000"/>
                </a:solidFill>
                <a:latin typeface="Times New Roman" pitchFamily="18" charset="0"/>
                <a:ea typeface="+mn-ea"/>
                <a:cs typeface="+mn-cs"/>
              </a:rPr>
            </a:br>
            <a:r>
              <a:rPr lang="ru-RU" sz="1800" i="1" kern="0" cap="none" dirty="0">
                <a:solidFill>
                  <a:srgbClr val="000000"/>
                </a:solidFill>
                <a:latin typeface="Times New Roman" pitchFamily="18" charset="0"/>
                <a:ea typeface="+mn-ea"/>
                <a:cs typeface="+mn-cs"/>
              </a:rPr>
              <a:t>            умой мое личико, </a:t>
            </a:r>
            <a:br>
              <a:rPr lang="ru-RU" sz="1800" i="1" kern="0" cap="none" dirty="0">
                <a:solidFill>
                  <a:srgbClr val="000000"/>
                </a:solidFill>
                <a:latin typeface="Times New Roman" pitchFamily="18" charset="0"/>
                <a:ea typeface="+mn-ea"/>
                <a:cs typeface="+mn-cs"/>
              </a:rPr>
            </a:br>
            <a:r>
              <a:rPr lang="ru-RU" sz="1800" i="1" kern="0" cap="none" dirty="0">
                <a:solidFill>
                  <a:srgbClr val="000000"/>
                </a:solidFill>
                <a:latin typeface="Times New Roman" pitchFamily="18" charset="0"/>
                <a:ea typeface="+mn-ea"/>
                <a:cs typeface="+mn-cs"/>
              </a:rPr>
              <a:t>            чтобы глазоньки блестели, </a:t>
            </a:r>
            <a:br>
              <a:rPr lang="ru-RU" sz="1800" i="1" kern="0" cap="none" dirty="0">
                <a:solidFill>
                  <a:srgbClr val="000000"/>
                </a:solidFill>
                <a:latin typeface="Times New Roman" pitchFamily="18" charset="0"/>
                <a:ea typeface="+mn-ea"/>
                <a:cs typeface="+mn-cs"/>
              </a:rPr>
            </a:br>
            <a:r>
              <a:rPr lang="ru-RU" sz="1800" i="1" kern="0" cap="none" dirty="0">
                <a:solidFill>
                  <a:srgbClr val="000000"/>
                </a:solidFill>
                <a:latin typeface="Times New Roman" pitchFamily="18" charset="0"/>
                <a:ea typeface="+mn-ea"/>
                <a:cs typeface="+mn-cs"/>
              </a:rPr>
              <a:t>            чтобы щечки краснели, </a:t>
            </a:r>
            <a:br>
              <a:rPr lang="ru-RU" sz="1800" i="1" kern="0" cap="none" dirty="0">
                <a:solidFill>
                  <a:srgbClr val="000000"/>
                </a:solidFill>
                <a:latin typeface="Times New Roman" pitchFamily="18" charset="0"/>
                <a:ea typeface="+mn-ea"/>
                <a:cs typeface="+mn-cs"/>
              </a:rPr>
            </a:br>
            <a:r>
              <a:rPr lang="ru-RU" sz="1800" i="1" kern="0" cap="none" dirty="0">
                <a:solidFill>
                  <a:srgbClr val="000000"/>
                </a:solidFill>
                <a:latin typeface="Times New Roman" pitchFamily="18" charset="0"/>
                <a:ea typeface="+mn-ea"/>
                <a:cs typeface="+mn-cs"/>
              </a:rPr>
              <a:t>            чтоб кусался зубок, </a:t>
            </a:r>
            <a:br>
              <a:rPr lang="ru-RU" sz="1800" i="1" kern="0" cap="none" dirty="0">
                <a:solidFill>
                  <a:srgbClr val="000000"/>
                </a:solidFill>
                <a:latin typeface="Times New Roman" pitchFamily="18" charset="0"/>
                <a:ea typeface="+mn-ea"/>
                <a:cs typeface="+mn-cs"/>
              </a:rPr>
            </a:br>
            <a:r>
              <a:rPr lang="ru-RU" sz="1800" i="1" kern="0" cap="none" dirty="0">
                <a:solidFill>
                  <a:srgbClr val="000000"/>
                </a:solidFill>
                <a:latin typeface="Times New Roman" pitchFamily="18" charset="0"/>
                <a:ea typeface="+mn-ea"/>
                <a:cs typeface="+mn-cs"/>
              </a:rPr>
              <a:t>            чтоб смеялся роток!» </a:t>
            </a:r>
            <a:r>
              <a:rPr lang="en-US" sz="1800" i="1" kern="0" cap="none" dirty="0">
                <a:solidFill>
                  <a:srgbClr val="000000"/>
                </a:solidFill>
                <a:latin typeface="Times New Roman" pitchFamily="18" charset="0"/>
                <a:ea typeface="+mn-ea"/>
                <a:cs typeface="+mn-cs"/>
              </a:rPr>
              <a:t/>
            </a:r>
            <a:br>
              <a:rPr lang="en-US" sz="1800" i="1" kern="0" cap="none" dirty="0">
                <a:solidFill>
                  <a:srgbClr val="000000"/>
                </a:solidFill>
                <a:latin typeface="Times New Roman" pitchFamily="18" charset="0"/>
                <a:ea typeface="+mn-ea"/>
                <a:cs typeface="+mn-cs"/>
              </a:rPr>
            </a:br>
            <a:r>
              <a:rPr lang="ru-RU" sz="1800" i="1" kern="0" cap="none" dirty="0">
                <a:solidFill>
                  <a:srgbClr val="000000"/>
                </a:solidFill>
                <a:latin typeface="Times New Roman" pitchFamily="18" charset="0"/>
                <a:ea typeface="+mn-ea"/>
                <a:cs typeface="+mn-cs"/>
              </a:rPr>
              <a:t/>
            </a:r>
            <a:br>
              <a:rPr lang="ru-RU" sz="1800" i="1" kern="0" cap="none" dirty="0">
                <a:solidFill>
                  <a:srgbClr val="000000"/>
                </a:solidFill>
                <a:latin typeface="Times New Roman" pitchFamily="18" charset="0"/>
                <a:ea typeface="+mn-ea"/>
                <a:cs typeface="+mn-cs"/>
              </a:rPr>
            </a:br>
            <a:r>
              <a:rPr lang="ru-RU" sz="1800" b="0" kern="0" cap="none" dirty="0">
                <a:solidFill>
                  <a:srgbClr val="000000"/>
                </a:solidFill>
                <a:latin typeface="Times New Roman" pitchFamily="18" charset="0"/>
                <a:ea typeface="+mn-ea"/>
                <a:cs typeface="+mn-cs"/>
              </a:rPr>
              <a:t>                    Показывает и рассказывает детям, как надо мыть куклам руки и </a:t>
            </a:r>
            <a:br>
              <a:rPr lang="ru-RU" sz="1800" b="0" kern="0" cap="none" dirty="0">
                <a:solidFill>
                  <a:srgbClr val="000000"/>
                </a:solidFill>
                <a:latin typeface="Times New Roman" pitchFamily="18" charset="0"/>
                <a:ea typeface="+mn-ea"/>
                <a:cs typeface="+mn-cs"/>
              </a:rPr>
            </a:br>
            <a:r>
              <a:rPr lang="ru-RU" sz="1800" b="0" kern="0" cap="none" dirty="0">
                <a:solidFill>
                  <a:srgbClr val="000000"/>
                </a:solidFill>
                <a:latin typeface="Times New Roman" pitchFamily="18" charset="0"/>
                <a:ea typeface="+mn-ea"/>
                <a:cs typeface="+mn-cs"/>
              </a:rPr>
              <a:t>                    лицо перед обедом. Далее предлагает детям вымыть  свои руки и </a:t>
            </a:r>
            <a:br>
              <a:rPr lang="ru-RU" sz="1800" b="0" kern="0" cap="none" dirty="0">
                <a:solidFill>
                  <a:srgbClr val="000000"/>
                </a:solidFill>
                <a:latin typeface="Times New Roman" pitchFamily="18" charset="0"/>
                <a:ea typeface="+mn-ea"/>
                <a:cs typeface="+mn-cs"/>
              </a:rPr>
            </a:br>
            <a:r>
              <a:rPr lang="ru-RU" sz="1800" b="0" kern="0" cap="none" dirty="0">
                <a:solidFill>
                  <a:srgbClr val="000000"/>
                </a:solidFill>
                <a:latin typeface="Times New Roman" pitchFamily="18" charset="0"/>
                <a:ea typeface="+mn-ea"/>
                <a:cs typeface="+mn-cs"/>
              </a:rPr>
              <a:t>                    лицо по подражанию. При этом взрослый повторяет </a:t>
            </a:r>
            <a:r>
              <a:rPr lang="ru-RU" sz="1800" b="0" kern="0" cap="none" dirty="0" err="1">
                <a:solidFill>
                  <a:srgbClr val="000000"/>
                </a:solidFill>
                <a:latin typeface="Times New Roman" pitchFamily="18" charset="0"/>
                <a:ea typeface="+mn-ea"/>
                <a:cs typeface="+mn-cs"/>
              </a:rPr>
              <a:t>потешку</a:t>
            </a:r>
            <a:r>
              <a:rPr lang="ru-RU" sz="1800" b="0" kern="0" cap="none" dirty="0">
                <a:solidFill>
                  <a:srgbClr val="000000"/>
                </a:solidFill>
                <a:latin typeface="Times New Roman" pitchFamily="18" charset="0"/>
                <a:ea typeface="+mn-ea"/>
                <a:cs typeface="+mn-cs"/>
              </a:rPr>
              <a:t> </a:t>
            </a:r>
            <a:br>
              <a:rPr lang="ru-RU" sz="1800" b="0" kern="0" cap="none" dirty="0">
                <a:solidFill>
                  <a:srgbClr val="000000"/>
                </a:solidFill>
                <a:latin typeface="Times New Roman" pitchFamily="18" charset="0"/>
                <a:ea typeface="+mn-ea"/>
                <a:cs typeface="+mn-cs"/>
              </a:rPr>
            </a:br>
            <a:r>
              <a:rPr lang="ru-RU" sz="1800" b="0" kern="0" cap="none" dirty="0">
                <a:solidFill>
                  <a:srgbClr val="000000"/>
                </a:solidFill>
                <a:latin typeface="Times New Roman" pitchFamily="18" charset="0"/>
                <a:ea typeface="+mn-ea"/>
                <a:cs typeface="+mn-cs"/>
              </a:rPr>
              <a:t>                   «Водичка, водичка!»	 </a:t>
            </a:r>
            <a:endParaRPr lang="ru-RU" sz="1800" dirty="0"/>
          </a:p>
        </p:txBody>
      </p:sp>
      <p:pic>
        <p:nvPicPr>
          <p:cNvPr id="4" name="Picture 14"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614160"/>
            <a:ext cx="1979303" cy="182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78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71249" cy="6858000"/>
          </a:xfrm>
        </p:spPr>
        <p:txBody>
          <a:bodyPr numCol="2">
            <a:normAutofit/>
          </a:bodyPr>
          <a:lstStyle/>
          <a:p>
            <a:r>
              <a:rPr lang="ru-RU" sz="1600" u="sng" kern="0" cap="none" dirty="0">
                <a:solidFill>
                  <a:srgbClr val="000000"/>
                </a:solidFill>
                <a:latin typeface="Times New Roman" pitchFamily="18" charset="0"/>
              </a:rPr>
              <a:t>Игра «Делаем прическу»</a:t>
            </a:r>
            <a:r>
              <a:rPr lang="ru-RU" sz="1600" kern="0" cap="none" dirty="0">
                <a:solidFill>
                  <a:srgbClr val="000000"/>
                </a:solidFill>
                <a:latin typeface="Times New Roman" pitchFamily="18" charset="0"/>
              </a:rPr>
              <a:t/>
            </a:r>
            <a:br>
              <a:rPr lang="ru-RU" sz="1600" kern="0" cap="none" dirty="0">
                <a:solidFill>
                  <a:srgbClr val="000000"/>
                </a:solidFill>
                <a:latin typeface="Times New Roman" pitchFamily="18" charset="0"/>
              </a:rPr>
            </a:br>
            <a:r>
              <a:rPr lang="ru-RU" sz="1600" kern="0" cap="none" dirty="0">
                <a:solidFill>
                  <a:srgbClr val="000000"/>
                </a:solidFill>
                <a:latin typeface="Times New Roman" pitchFamily="18" charset="0"/>
              </a:rPr>
              <a:t/>
            </a:r>
            <a:br>
              <a:rPr lang="ru-RU" sz="1600" kern="0" cap="none" dirty="0">
                <a:solidFill>
                  <a:srgbClr val="000000"/>
                </a:solidFill>
                <a:latin typeface="Times New Roman" pitchFamily="18" charset="0"/>
              </a:rPr>
            </a:br>
            <a:r>
              <a:rPr lang="ru-RU" sz="1600" kern="0" cap="none" dirty="0">
                <a:solidFill>
                  <a:srgbClr val="000000"/>
                </a:solidFill>
                <a:latin typeface="Times New Roman" pitchFamily="18" charset="0"/>
              </a:rPr>
              <a:t>Цель:</a:t>
            </a:r>
            <a:r>
              <a:rPr lang="ru-RU" sz="1600" b="0" kern="0" cap="none" dirty="0">
                <a:solidFill>
                  <a:srgbClr val="000000"/>
                </a:solidFill>
                <a:latin typeface="Times New Roman" pitchFamily="18" charset="0"/>
              </a:rPr>
              <a:t> учить держать в руке расческу и расчесывать волосы движениями</a:t>
            </a:r>
            <a:br>
              <a:rPr lang="ru-RU" sz="1600" b="0" kern="0" cap="none" dirty="0">
                <a:solidFill>
                  <a:srgbClr val="000000"/>
                </a:solidFill>
                <a:latin typeface="Times New Roman" pitchFamily="18" charset="0"/>
              </a:rPr>
            </a:br>
            <a:r>
              <a:rPr lang="ru-RU" sz="1600" b="0" kern="0" cap="none" dirty="0">
                <a:solidFill>
                  <a:srgbClr val="000000"/>
                </a:solidFill>
                <a:latin typeface="Times New Roman" pitchFamily="18" charset="0"/>
              </a:rPr>
              <a:t>            сверху вниз.</a:t>
            </a:r>
            <a:r>
              <a:rPr lang="ru-RU" sz="1600" kern="0" cap="none" dirty="0">
                <a:solidFill>
                  <a:srgbClr val="000000"/>
                </a:solidFill>
                <a:latin typeface="Times New Roman" pitchFamily="18" charset="0"/>
              </a:rPr>
              <a:t/>
            </a:r>
            <a:br>
              <a:rPr lang="ru-RU" sz="1600" kern="0" cap="none" dirty="0">
                <a:solidFill>
                  <a:srgbClr val="000000"/>
                </a:solidFill>
                <a:latin typeface="Times New Roman" pitchFamily="18" charset="0"/>
              </a:rPr>
            </a:br>
            <a:r>
              <a:rPr lang="ru-RU" sz="1600" kern="0" cap="none" dirty="0">
                <a:solidFill>
                  <a:srgbClr val="000000"/>
                </a:solidFill>
                <a:latin typeface="Times New Roman" pitchFamily="18" charset="0"/>
              </a:rPr>
              <a:t>Оборудование:</a:t>
            </a:r>
            <a:r>
              <a:rPr lang="ru-RU" sz="1600" b="0" kern="0" cap="none" dirty="0">
                <a:solidFill>
                  <a:srgbClr val="000000"/>
                </a:solidFill>
                <a:latin typeface="Times New Roman" pitchFamily="18" charset="0"/>
              </a:rPr>
              <a:t> зеркало, расческа, нарядная кукла.</a:t>
            </a:r>
            <a:r>
              <a:rPr lang="ru-RU" sz="1600" kern="0" cap="none" dirty="0">
                <a:solidFill>
                  <a:srgbClr val="000000"/>
                </a:solidFill>
                <a:latin typeface="Times New Roman" pitchFamily="18" charset="0"/>
              </a:rPr>
              <a:t/>
            </a:r>
            <a:br>
              <a:rPr lang="ru-RU" sz="1600" kern="0" cap="none" dirty="0">
                <a:solidFill>
                  <a:srgbClr val="000000"/>
                </a:solidFill>
                <a:latin typeface="Times New Roman" pitchFamily="18" charset="0"/>
              </a:rPr>
            </a:br>
            <a:r>
              <a:rPr lang="ru-RU" sz="1600" kern="0" cap="none" dirty="0">
                <a:solidFill>
                  <a:srgbClr val="000000"/>
                </a:solidFill>
                <a:latin typeface="Times New Roman" pitchFamily="18" charset="0"/>
              </a:rPr>
              <a:t>Ход игры:</a:t>
            </a:r>
            <a:r>
              <a:rPr lang="ru-RU" sz="1600" b="0" kern="0" cap="none" dirty="0">
                <a:solidFill>
                  <a:srgbClr val="000000"/>
                </a:solidFill>
                <a:latin typeface="Times New Roman" pitchFamily="18" charset="0"/>
              </a:rPr>
              <a:t> взрослый демонстрирует ребенку куклу и обращает внимание на</a:t>
            </a:r>
            <a:br>
              <a:rPr lang="ru-RU" sz="1600" b="0" kern="0" cap="none" dirty="0">
                <a:solidFill>
                  <a:srgbClr val="000000"/>
                </a:solidFill>
                <a:latin typeface="Times New Roman" pitchFamily="18" charset="0"/>
              </a:rPr>
            </a:br>
            <a:r>
              <a:rPr lang="ru-RU" sz="1600" b="0" kern="0" cap="none" dirty="0">
                <a:solidFill>
                  <a:srgbClr val="000000"/>
                </a:solidFill>
                <a:latin typeface="Times New Roman" pitchFamily="18" charset="0"/>
              </a:rPr>
              <a:t>            ее прическу: «Посмотри, у куклы красивая прическа: длинные, ровные</a:t>
            </a:r>
            <a:br>
              <a:rPr lang="ru-RU" sz="1600" b="0" kern="0" cap="none" dirty="0">
                <a:solidFill>
                  <a:srgbClr val="000000"/>
                </a:solidFill>
                <a:latin typeface="Times New Roman" pitchFamily="18" charset="0"/>
              </a:rPr>
            </a:br>
            <a:r>
              <a:rPr lang="ru-RU" sz="1600" b="0" kern="0" cap="none" dirty="0">
                <a:solidFill>
                  <a:srgbClr val="000000"/>
                </a:solidFill>
                <a:latin typeface="Times New Roman" pitchFamily="18" charset="0"/>
              </a:rPr>
              <a:t>            волосы, бантик. Красивая кукла! Давай и тебе сделаем красивую </a:t>
            </a:r>
            <a:br>
              <a:rPr lang="ru-RU" sz="1600" b="0" kern="0" cap="none" dirty="0">
                <a:solidFill>
                  <a:srgbClr val="000000"/>
                </a:solidFill>
                <a:latin typeface="Times New Roman" pitchFamily="18" charset="0"/>
              </a:rPr>
            </a:br>
            <a:r>
              <a:rPr lang="ru-RU" sz="1600" b="0" kern="0" cap="none" dirty="0">
                <a:solidFill>
                  <a:srgbClr val="000000"/>
                </a:solidFill>
                <a:latin typeface="Times New Roman" pitchFamily="18" charset="0"/>
              </a:rPr>
              <a:t>            прическу!» Взрослый расчесывает перед зеркалом волосы ребенка, </a:t>
            </a:r>
            <a:br>
              <a:rPr lang="ru-RU" sz="1600" b="0" kern="0" cap="none" dirty="0">
                <a:solidFill>
                  <a:srgbClr val="000000"/>
                </a:solidFill>
                <a:latin typeface="Times New Roman" pitchFamily="18" charset="0"/>
              </a:rPr>
            </a:br>
            <a:r>
              <a:rPr lang="ru-RU" sz="1600" b="0" kern="0" cap="none" dirty="0">
                <a:solidFill>
                  <a:srgbClr val="000000"/>
                </a:solidFill>
                <a:latin typeface="Times New Roman" pitchFamily="18" charset="0"/>
              </a:rPr>
              <a:t>            затем просит малыша попробовать расчесаться самому: дает расческу в</a:t>
            </a:r>
            <a:br>
              <a:rPr lang="ru-RU" sz="1600" b="0" kern="0" cap="none" dirty="0">
                <a:solidFill>
                  <a:srgbClr val="000000"/>
                </a:solidFill>
                <a:latin typeface="Times New Roman" pitchFamily="18" charset="0"/>
              </a:rPr>
            </a:br>
            <a:r>
              <a:rPr lang="ru-RU" sz="1600" b="0" kern="0" cap="none" dirty="0">
                <a:solidFill>
                  <a:srgbClr val="000000"/>
                </a:solidFill>
                <a:latin typeface="Times New Roman" pitchFamily="18" charset="0"/>
              </a:rPr>
              <a:t>            руки ребенку при этом помогает ему удерживать расческу, вести руку </a:t>
            </a:r>
            <a:br>
              <a:rPr lang="ru-RU" sz="1600" b="0" kern="0" cap="none" dirty="0">
                <a:solidFill>
                  <a:srgbClr val="000000"/>
                </a:solidFill>
                <a:latin typeface="Times New Roman" pitchFamily="18" charset="0"/>
              </a:rPr>
            </a:br>
            <a:r>
              <a:rPr lang="ru-RU" sz="1600" b="0" kern="0" cap="none" dirty="0">
                <a:solidFill>
                  <a:srgbClr val="000000"/>
                </a:solidFill>
                <a:latin typeface="Times New Roman" pitchFamily="18" charset="0"/>
              </a:rPr>
              <a:t>            с расческой сверху вниз. В конце расчесывания просит ребенка </a:t>
            </a:r>
            <a:br>
              <a:rPr lang="ru-RU" sz="1600" b="0" kern="0" cap="none" dirty="0">
                <a:solidFill>
                  <a:srgbClr val="000000"/>
                </a:solidFill>
                <a:latin typeface="Times New Roman" pitchFamily="18" charset="0"/>
              </a:rPr>
            </a:br>
            <a:r>
              <a:rPr lang="ru-RU" sz="1600" b="0" kern="0" cap="none" dirty="0">
                <a:solidFill>
                  <a:srgbClr val="000000"/>
                </a:solidFill>
                <a:latin typeface="Times New Roman" pitchFamily="18" charset="0"/>
              </a:rPr>
              <a:t>            посмотреть в зеркало, обращает его внимание на то, что он стал таким </a:t>
            </a:r>
            <a:br>
              <a:rPr lang="ru-RU" sz="1600" b="0" kern="0" cap="none" dirty="0">
                <a:solidFill>
                  <a:srgbClr val="000000"/>
                </a:solidFill>
                <a:latin typeface="Times New Roman" pitchFamily="18" charset="0"/>
              </a:rPr>
            </a:br>
            <a:r>
              <a:rPr lang="ru-RU" sz="1600" b="0" kern="0" cap="none" dirty="0">
                <a:solidFill>
                  <a:srgbClr val="000000"/>
                </a:solidFill>
                <a:latin typeface="Times New Roman" pitchFamily="18" charset="0"/>
              </a:rPr>
              <a:t>            же красивым, как кукла.</a:t>
            </a:r>
            <a:endParaRPr lang="ru-RU" sz="1600" dirty="0"/>
          </a:p>
        </p:txBody>
      </p:sp>
      <p:sp>
        <p:nvSpPr>
          <p:cNvPr id="3" name="Текст 2"/>
          <p:cNvSpPr>
            <a:spLocks noGrp="1"/>
          </p:cNvSpPr>
          <p:nvPr>
            <p:ph type="body" idx="1"/>
          </p:nvPr>
        </p:nvSpPr>
        <p:spPr/>
        <p:txBody>
          <a:bodyPr/>
          <a:lstStyle/>
          <a:p>
            <a:endParaRPr lang="ru-RU" dirty="0"/>
          </a:p>
        </p:txBody>
      </p:sp>
      <p:pic>
        <p:nvPicPr>
          <p:cNvPr id="4" name="Picture 4" descr="231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320" y="2636912"/>
            <a:ext cx="4688929" cy="3321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87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4833" y="4509120"/>
            <a:ext cx="7772400" cy="1362075"/>
          </a:xfrm>
        </p:spPr>
        <p:txBody>
          <a:bodyPr/>
          <a:lstStyle/>
          <a:p>
            <a:endParaRPr lang="ru-RU" dirty="0"/>
          </a:p>
        </p:txBody>
      </p:sp>
      <p:sp>
        <p:nvSpPr>
          <p:cNvPr id="3" name="Текст 2"/>
          <p:cNvSpPr>
            <a:spLocks noGrp="1"/>
          </p:cNvSpPr>
          <p:nvPr>
            <p:ph type="body" idx="1"/>
          </p:nvPr>
        </p:nvSpPr>
        <p:spPr>
          <a:xfrm>
            <a:off x="251520" y="764704"/>
            <a:ext cx="7812360" cy="5373216"/>
          </a:xfrm>
        </p:spPr>
        <p:txBody>
          <a:bodyPr numCol="2"/>
          <a:lstStyle/>
          <a:p>
            <a:r>
              <a:rPr lang="ru-RU" sz="1400" b="1" kern="0" dirty="0">
                <a:solidFill>
                  <a:srgbClr val="000000"/>
                </a:solidFill>
                <a:effectLst>
                  <a:outerShdw blurRad="38100" dist="38100" dir="2700000" algn="tl">
                    <a:srgbClr val="C0C0C0"/>
                  </a:outerShdw>
                </a:effectLst>
                <a:latin typeface="Times New Roman" pitchFamily="18" charset="0"/>
                <a:ea typeface="+mj-ea"/>
                <a:cs typeface="+mj-cs"/>
              </a:rPr>
              <a:t> </a:t>
            </a:r>
            <a:r>
              <a:rPr lang="ru-RU" sz="1600" b="1" u="sng" kern="0" dirty="0">
                <a:solidFill>
                  <a:srgbClr val="000000"/>
                </a:solidFill>
                <a:latin typeface="Times New Roman" pitchFamily="18" charset="0"/>
                <a:ea typeface="+mj-ea"/>
                <a:cs typeface="+mj-cs"/>
              </a:rPr>
              <a:t>Игра «Кукла заболела»</a:t>
            </a:r>
            <a:r>
              <a:rPr lang="ru-RU" sz="1600" kern="0" dirty="0">
                <a:solidFill>
                  <a:srgbClr val="000000"/>
                </a:solidFill>
                <a:effectLst>
                  <a:outerShdw blurRad="38100" dist="38100" dir="2700000" algn="tl">
                    <a:srgbClr val="C0C0C0"/>
                  </a:outerShdw>
                </a:effectLst>
                <a:latin typeface="Times New Roman" pitchFamily="18" charset="0"/>
                <a:ea typeface="+mj-ea"/>
                <a:cs typeface="+mj-cs"/>
              </a:rPr>
              <a:t/>
            </a:r>
            <a:br>
              <a:rPr lang="ru-RU" sz="1600" kern="0" dirty="0">
                <a:solidFill>
                  <a:srgbClr val="000000"/>
                </a:solidFill>
                <a:effectLst>
                  <a:outerShdw blurRad="38100" dist="38100" dir="2700000" algn="tl">
                    <a:srgbClr val="C0C0C0"/>
                  </a:outerShdw>
                </a:effectLst>
                <a:latin typeface="Times New Roman" pitchFamily="18" charset="0"/>
                <a:ea typeface="+mj-ea"/>
                <a:cs typeface="+mj-cs"/>
              </a:rPr>
            </a:br>
            <a:r>
              <a:rPr lang="ru-RU" sz="1600" kern="0" dirty="0">
                <a:solidFill>
                  <a:srgbClr val="000000"/>
                </a:solidFill>
                <a:effectLst>
                  <a:outerShdw blurRad="38100" dist="38100" dir="2700000" algn="tl">
                    <a:srgbClr val="C0C0C0"/>
                  </a:outerShdw>
                </a:effectLst>
                <a:latin typeface="Times New Roman" pitchFamily="18" charset="0"/>
                <a:ea typeface="+mj-ea"/>
                <a:cs typeface="+mj-cs"/>
              </a:rPr>
              <a:t/>
            </a:r>
            <a:br>
              <a:rPr lang="ru-RU" sz="1600" kern="0" dirty="0">
                <a:solidFill>
                  <a:srgbClr val="000000"/>
                </a:solidFill>
                <a:effectLst>
                  <a:outerShdw blurRad="38100" dist="38100" dir="2700000" algn="tl">
                    <a:srgbClr val="C0C0C0"/>
                  </a:outerShdw>
                </a:effectLst>
                <a:latin typeface="Times New Roman" pitchFamily="18" charset="0"/>
                <a:ea typeface="+mj-ea"/>
                <a:cs typeface="+mj-cs"/>
              </a:rPr>
            </a:br>
            <a:r>
              <a:rPr lang="ru-RU" sz="1600" b="1" kern="0" dirty="0">
                <a:solidFill>
                  <a:srgbClr val="000000"/>
                </a:solidFill>
                <a:effectLst>
                  <a:outerShdw blurRad="38100" dist="38100" dir="2700000" algn="tl">
                    <a:srgbClr val="C0C0C0"/>
                  </a:outerShdw>
                </a:effectLst>
                <a:latin typeface="Times New Roman" pitchFamily="18" charset="0"/>
                <a:ea typeface="+mj-ea"/>
                <a:cs typeface="+mj-cs"/>
              </a:rPr>
              <a:t>Цель:</a:t>
            </a:r>
            <a:r>
              <a:rPr lang="ru-RU" sz="1600" kern="0" dirty="0">
                <a:solidFill>
                  <a:srgbClr val="000000"/>
                </a:solidFill>
                <a:effectLst>
                  <a:outerShdw blurRad="38100" dist="38100" dir="2700000" algn="tl">
                    <a:srgbClr val="C0C0C0"/>
                  </a:outerShdw>
                </a:effectLst>
                <a:latin typeface="Times New Roman" pitchFamily="18" charset="0"/>
                <a:ea typeface="+mj-ea"/>
                <a:cs typeface="+mj-cs"/>
              </a:rPr>
              <a:t> учить пользоваться носовым платком.</a:t>
            </a:r>
            <a:r>
              <a:rPr lang="ru-RU" sz="1600" b="1" kern="0" dirty="0">
                <a:solidFill>
                  <a:srgbClr val="000000"/>
                </a:solidFill>
                <a:effectLst>
                  <a:outerShdw blurRad="38100" dist="38100" dir="2700000" algn="tl">
                    <a:srgbClr val="C0C0C0"/>
                  </a:outerShdw>
                </a:effectLst>
                <a:latin typeface="Times New Roman" pitchFamily="18" charset="0"/>
                <a:ea typeface="+mj-ea"/>
                <a:cs typeface="+mj-cs"/>
              </a:rPr>
              <a:t/>
            </a:r>
            <a:br>
              <a:rPr lang="ru-RU" sz="1600" b="1" kern="0" dirty="0">
                <a:solidFill>
                  <a:srgbClr val="000000"/>
                </a:solidFill>
                <a:effectLst>
                  <a:outerShdw blurRad="38100" dist="38100" dir="2700000" algn="tl">
                    <a:srgbClr val="C0C0C0"/>
                  </a:outerShdw>
                </a:effectLst>
                <a:latin typeface="Times New Roman" pitchFamily="18" charset="0"/>
                <a:ea typeface="+mj-ea"/>
                <a:cs typeface="+mj-cs"/>
              </a:rPr>
            </a:br>
            <a:r>
              <a:rPr lang="ru-RU" sz="1600" b="1" kern="0" dirty="0">
                <a:solidFill>
                  <a:srgbClr val="000000"/>
                </a:solidFill>
                <a:effectLst>
                  <a:outerShdw blurRad="38100" dist="38100" dir="2700000" algn="tl">
                    <a:srgbClr val="C0C0C0"/>
                  </a:outerShdw>
                </a:effectLst>
                <a:latin typeface="Times New Roman" pitchFamily="18" charset="0"/>
                <a:ea typeface="+mj-ea"/>
                <a:cs typeface="+mj-cs"/>
              </a:rPr>
              <a:t>Оборудование:</a:t>
            </a:r>
            <a:r>
              <a:rPr lang="ru-RU" sz="1600" kern="0" dirty="0">
                <a:solidFill>
                  <a:srgbClr val="000000"/>
                </a:solidFill>
                <a:effectLst>
                  <a:outerShdw blurRad="38100" dist="38100" dir="2700000" algn="tl">
                    <a:srgbClr val="C0C0C0"/>
                  </a:outerShdw>
                </a:effectLst>
                <a:latin typeface="Times New Roman" pitchFamily="18" charset="0"/>
                <a:ea typeface="+mj-ea"/>
                <a:cs typeface="+mj-cs"/>
              </a:rPr>
              <a:t> кукла, одноразовые носовые платки.</a:t>
            </a:r>
            <a:br>
              <a:rPr lang="ru-RU" sz="1600" kern="0" dirty="0">
                <a:solidFill>
                  <a:srgbClr val="000000"/>
                </a:solidFill>
                <a:effectLst>
                  <a:outerShdw blurRad="38100" dist="38100" dir="2700000" algn="tl">
                    <a:srgbClr val="C0C0C0"/>
                  </a:outerShdw>
                </a:effectLst>
                <a:latin typeface="Times New Roman" pitchFamily="18" charset="0"/>
                <a:ea typeface="+mj-ea"/>
                <a:cs typeface="+mj-cs"/>
              </a:rPr>
            </a:br>
            <a:r>
              <a:rPr lang="ru-RU" sz="1600" b="1" kern="0" dirty="0">
                <a:solidFill>
                  <a:srgbClr val="000000"/>
                </a:solidFill>
                <a:effectLst>
                  <a:outerShdw blurRad="38100" dist="38100" dir="2700000" algn="tl">
                    <a:srgbClr val="C0C0C0"/>
                  </a:outerShdw>
                </a:effectLst>
                <a:latin typeface="Times New Roman" pitchFamily="18" charset="0"/>
                <a:ea typeface="+mj-ea"/>
                <a:cs typeface="+mj-cs"/>
              </a:rPr>
              <a:t>Ход игры:</a:t>
            </a:r>
            <a:r>
              <a:rPr lang="ru-RU" sz="1600" kern="0" dirty="0">
                <a:solidFill>
                  <a:srgbClr val="000000"/>
                </a:solidFill>
                <a:effectLst>
                  <a:outerShdw blurRad="38100" dist="38100" dir="2700000" algn="tl">
                    <a:srgbClr val="C0C0C0"/>
                  </a:outerShdw>
                </a:effectLst>
                <a:latin typeface="Times New Roman" pitchFamily="18" charset="0"/>
                <a:ea typeface="+mj-ea"/>
                <a:cs typeface="+mj-cs"/>
              </a:rPr>
              <a:t> взрослый демонстрирует детям куклу и говорит: «Вот кукла </a:t>
            </a:r>
            <a:br>
              <a:rPr lang="ru-RU" sz="1600" kern="0" dirty="0">
                <a:solidFill>
                  <a:srgbClr val="000000"/>
                </a:solidFill>
                <a:effectLst>
                  <a:outerShdw blurRad="38100" dist="38100" dir="2700000" algn="tl">
                    <a:srgbClr val="C0C0C0"/>
                  </a:outerShdw>
                </a:effectLst>
                <a:latin typeface="Times New Roman" pitchFamily="18" charset="0"/>
                <a:ea typeface="+mj-ea"/>
                <a:cs typeface="+mj-cs"/>
              </a:rPr>
            </a:br>
            <a:r>
              <a:rPr lang="ru-RU" sz="1600" kern="0" dirty="0">
                <a:solidFill>
                  <a:srgbClr val="000000"/>
                </a:solidFill>
                <a:effectLst>
                  <a:outerShdw blurRad="38100" dist="38100" dir="2700000" algn="tl">
                    <a:srgbClr val="C0C0C0"/>
                  </a:outerShdw>
                </a:effectLst>
                <a:latin typeface="Times New Roman" pitchFamily="18" charset="0"/>
                <a:ea typeface="+mj-ea"/>
                <a:cs typeface="+mj-cs"/>
              </a:rPr>
              <a:t>           Маша, заболела, ей трудно дышать носиком. В кармане у нее лежит </a:t>
            </a:r>
            <a:br>
              <a:rPr lang="ru-RU" sz="1600" kern="0" dirty="0">
                <a:solidFill>
                  <a:srgbClr val="000000"/>
                </a:solidFill>
                <a:effectLst>
                  <a:outerShdw blurRad="38100" dist="38100" dir="2700000" algn="tl">
                    <a:srgbClr val="C0C0C0"/>
                  </a:outerShdw>
                </a:effectLst>
                <a:latin typeface="Times New Roman" pitchFamily="18" charset="0"/>
                <a:ea typeface="+mj-ea"/>
                <a:cs typeface="+mj-cs"/>
              </a:rPr>
            </a:br>
            <a:r>
              <a:rPr lang="ru-RU" sz="1600" kern="0" dirty="0">
                <a:solidFill>
                  <a:srgbClr val="000000"/>
                </a:solidFill>
                <a:effectLst>
                  <a:outerShdw blurRad="38100" dist="38100" dir="2700000" algn="tl">
                    <a:srgbClr val="C0C0C0"/>
                  </a:outerShdw>
                </a:effectLst>
                <a:latin typeface="Times New Roman" pitchFamily="18" charset="0"/>
                <a:ea typeface="+mj-ea"/>
                <a:cs typeface="+mj-cs"/>
              </a:rPr>
              <a:t>           носовой платок. Поможем Маше почистить носик!» Взрослый </a:t>
            </a:r>
            <a:br>
              <a:rPr lang="ru-RU" sz="1600" kern="0" dirty="0">
                <a:solidFill>
                  <a:srgbClr val="000000"/>
                </a:solidFill>
                <a:effectLst>
                  <a:outerShdw blurRad="38100" dist="38100" dir="2700000" algn="tl">
                    <a:srgbClr val="C0C0C0"/>
                  </a:outerShdw>
                </a:effectLst>
                <a:latin typeface="Times New Roman" pitchFamily="18" charset="0"/>
                <a:ea typeface="+mj-ea"/>
                <a:cs typeface="+mj-cs"/>
              </a:rPr>
            </a:br>
            <a:r>
              <a:rPr lang="ru-RU" sz="1600" kern="0" dirty="0">
                <a:solidFill>
                  <a:srgbClr val="000000"/>
                </a:solidFill>
                <a:effectLst>
                  <a:outerShdw blurRad="38100" dist="38100" dir="2700000" algn="tl">
                    <a:srgbClr val="C0C0C0"/>
                  </a:outerShdw>
                </a:effectLst>
                <a:latin typeface="Times New Roman" pitchFamily="18" charset="0"/>
                <a:ea typeface="+mj-ea"/>
                <a:cs typeface="+mj-cs"/>
              </a:rPr>
              <a:t>           проговаривает </a:t>
            </a:r>
            <a:r>
              <a:rPr lang="ru-RU" sz="1600" kern="0" dirty="0" err="1">
                <a:solidFill>
                  <a:srgbClr val="000000"/>
                </a:solidFill>
                <a:effectLst>
                  <a:outerShdw blurRad="38100" dist="38100" dir="2700000" algn="tl">
                    <a:srgbClr val="C0C0C0"/>
                  </a:outerShdw>
                </a:effectLst>
                <a:latin typeface="Times New Roman" pitchFamily="18" charset="0"/>
                <a:ea typeface="+mj-ea"/>
                <a:cs typeface="+mj-cs"/>
              </a:rPr>
              <a:t>потешку</a:t>
            </a:r>
            <a:r>
              <a:rPr lang="ru-RU" sz="1600" kern="0" dirty="0">
                <a:solidFill>
                  <a:srgbClr val="000000"/>
                </a:solidFill>
                <a:effectLst>
                  <a:outerShdw blurRad="38100" dist="38100" dir="2700000" algn="tl">
                    <a:srgbClr val="C0C0C0"/>
                  </a:outerShdw>
                </a:effectLst>
                <a:latin typeface="Times New Roman" pitchFamily="18" charset="0"/>
                <a:ea typeface="+mj-ea"/>
                <a:cs typeface="+mj-cs"/>
              </a:rPr>
              <a:t>:</a:t>
            </a:r>
            <a:br>
              <a:rPr lang="ru-RU" sz="1600" kern="0" dirty="0">
                <a:solidFill>
                  <a:srgbClr val="000000"/>
                </a:solidFill>
                <a:effectLst>
                  <a:outerShdw blurRad="38100" dist="38100" dir="2700000" algn="tl">
                    <a:srgbClr val="C0C0C0"/>
                  </a:outerShdw>
                </a:effectLst>
                <a:latin typeface="Times New Roman" pitchFamily="18" charset="0"/>
                <a:ea typeface="+mj-ea"/>
                <a:cs typeface="+mj-cs"/>
              </a:rPr>
            </a:br>
            <a:r>
              <a:rPr lang="ru-RU" sz="1600" kern="0" dirty="0">
                <a:solidFill>
                  <a:srgbClr val="000000"/>
                </a:solidFill>
                <a:effectLst>
                  <a:outerShdw blurRad="38100" dist="38100" dir="2700000" algn="tl">
                    <a:srgbClr val="C0C0C0"/>
                  </a:outerShdw>
                </a:effectLst>
                <a:latin typeface="Times New Roman" pitchFamily="18" charset="0"/>
                <a:ea typeface="+mj-ea"/>
                <a:cs typeface="+mj-cs"/>
              </a:rPr>
              <a:t/>
            </a:r>
            <a:br>
              <a:rPr lang="ru-RU" sz="1600" kern="0" dirty="0">
                <a:solidFill>
                  <a:srgbClr val="000000"/>
                </a:solidFill>
                <a:effectLst>
                  <a:outerShdw blurRad="38100" dist="38100" dir="2700000" algn="tl">
                    <a:srgbClr val="C0C0C0"/>
                  </a:outerShdw>
                </a:effectLst>
                <a:latin typeface="Times New Roman" pitchFamily="18" charset="0"/>
                <a:ea typeface="+mj-ea"/>
                <a:cs typeface="+mj-cs"/>
              </a:rPr>
            </a:br>
            <a:r>
              <a:rPr lang="ru-RU" sz="1600" kern="0" dirty="0">
                <a:solidFill>
                  <a:srgbClr val="000000"/>
                </a:solidFill>
                <a:effectLst>
                  <a:outerShdw blurRad="38100" dist="38100" dir="2700000" algn="tl">
                    <a:srgbClr val="C0C0C0"/>
                  </a:outerShdw>
                </a:effectLst>
                <a:latin typeface="Times New Roman" pitchFamily="18" charset="0"/>
                <a:ea typeface="+mj-ea"/>
                <a:cs typeface="+mj-cs"/>
              </a:rPr>
              <a:t>           </a:t>
            </a:r>
            <a:r>
              <a:rPr lang="ru-RU" sz="1600" kern="0" dirty="0" smtClean="0">
                <a:solidFill>
                  <a:srgbClr val="000000"/>
                </a:solidFill>
                <a:effectLst>
                  <a:outerShdw blurRad="38100" dist="38100" dir="2700000" algn="tl">
                    <a:srgbClr val="C0C0C0"/>
                  </a:outerShdw>
                </a:effectLst>
                <a:latin typeface="Times New Roman" pitchFamily="18" charset="0"/>
                <a:ea typeface="+mj-ea"/>
                <a:cs typeface="+mj-cs"/>
              </a:rPr>
              <a:t>       </a:t>
            </a:r>
            <a:r>
              <a:rPr lang="ru-RU" sz="1600" b="1" i="1" kern="0" dirty="0" smtClean="0">
                <a:solidFill>
                  <a:srgbClr val="000000"/>
                </a:solidFill>
                <a:effectLst>
                  <a:outerShdw blurRad="38100" dist="38100" dir="2700000" algn="tl">
                    <a:srgbClr val="C0C0C0"/>
                  </a:outerShdw>
                </a:effectLst>
                <a:latin typeface="Times New Roman" pitchFamily="18" charset="0"/>
                <a:ea typeface="+mj-ea"/>
                <a:cs typeface="+mj-cs"/>
              </a:rPr>
              <a:t>Маша </a:t>
            </a:r>
            <a:r>
              <a:rPr lang="ru-RU" sz="1600" b="1" i="1" kern="0" dirty="0">
                <a:solidFill>
                  <a:srgbClr val="000000"/>
                </a:solidFill>
                <a:effectLst>
                  <a:outerShdw blurRad="38100" dist="38100" dir="2700000" algn="tl">
                    <a:srgbClr val="C0C0C0"/>
                  </a:outerShdw>
                </a:effectLst>
                <a:latin typeface="Times New Roman" pitchFamily="18" charset="0"/>
                <a:ea typeface="+mj-ea"/>
                <a:cs typeface="+mj-cs"/>
              </a:rPr>
              <a:t>заболела,</a:t>
            </a:r>
            <a:br>
              <a:rPr lang="ru-RU" sz="1600" b="1" i="1" kern="0" dirty="0">
                <a:solidFill>
                  <a:srgbClr val="000000"/>
                </a:solidFill>
                <a:effectLst>
                  <a:outerShdw blurRad="38100" dist="38100" dir="2700000" algn="tl">
                    <a:srgbClr val="C0C0C0"/>
                  </a:outerShdw>
                </a:effectLst>
                <a:latin typeface="Times New Roman" pitchFamily="18" charset="0"/>
                <a:ea typeface="+mj-ea"/>
                <a:cs typeface="+mj-cs"/>
              </a:rPr>
            </a:br>
            <a:r>
              <a:rPr lang="ru-RU" sz="1600" b="1" i="1" kern="0" dirty="0">
                <a:solidFill>
                  <a:srgbClr val="000000"/>
                </a:solidFill>
                <a:effectLst>
                  <a:outerShdw blurRad="38100" dist="38100" dir="2700000" algn="tl">
                    <a:srgbClr val="C0C0C0"/>
                  </a:outerShdw>
                </a:effectLst>
                <a:latin typeface="Times New Roman" pitchFamily="18" charset="0"/>
                <a:ea typeface="+mj-ea"/>
                <a:cs typeface="+mj-cs"/>
              </a:rPr>
              <a:t>          </a:t>
            </a:r>
            <a:r>
              <a:rPr lang="ru-RU" sz="1600" b="1" i="1" kern="0" dirty="0" smtClean="0">
                <a:solidFill>
                  <a:srgbClr val="000000"/>
                </a:solidFill>
                <a:effectLst>
                  <a:outerShdw blurRad="38100" dist="38100" dir="2700000" algn="tl">
                    <a:srgbClr val="C0C0C0"/>
                  </a:outerShdw>
                </a:effectLst>
                <a:latin typeface="Times New Roman" pitchFamily="18" charset="0"/>
                <a:ea typeface="+mj-ea"/>
                <a:cs typeface="+mj-cs"/>
              </a:rPr>
              <a:t>        </a:t>
            </a:r>
            <a:r>
              <a:rPr lang="ru-RU" sz="1600" b="1" i="1" kern="0" dirty="0">
                <a:solidFill>
                  <a:srgbClr val="000000"/>
                </a:solidFill>
                <a:effectLst>
                  <a:outerShdw blurRad="38100" dist="38100" dir="2700000" algn="tl">
                    <a:srgbClr val="C0C0C0"/>
                  </a:outerShdw>
                </a:effectLst>
                <a:latin typeface="Times New Roman" pitchFamily="18" charset="0"/>
                <a:ea typeface="+mj-ea"/>
                <a:cs typeface="+mj-cs"/>
              </a:rPr>
              <a:t>трудно ей дышать, </a:t>
            </a:r>
            <a:br>
              <a:rPr lang="ru-RU" sz="1600" b="1" i="1" kern="0" dirty="0">
                <a:solidFill>
                  <a:srgbClr val="000000"/>
                </a:solidFill>
                <a:effectLst>
                  <a:outerShdw blurRad="38100" dist="38100" dir="2700000" algn="tl">
                    <a:srgbClr val="C0C0C0"/>
                  </a:outerShdw>
                </a:effectLst>
                <a:latin typeface="Times New Roman" pitchFamily="18" charset="0"/>
                <a:ea typeface="+mj-ea"/>
                <a:cs typeface="+mj-cs"/>
              </a:rPr>
            </a:br>
            <a:r>
              <a:rPr lang="ru-RU" sz="1600" b="1" i="1" kern="0" dirty="0">
                <a:solidFill>
                  <a:srgbClr val="000000"/>
                </a:solidFill>
                <a:effectLst>
                  <a:outerShdw blurRad="38100" dist="38100" dir="2700000" algn="tl">
                    <a:srgbClr val="C0C0C0"/>
                  </a:outerShdw>
                </a:effectLst>
                <a:latin typeface="Times New Roman" pitchFamily="18" charset="0"/>
                <a:ea typeface="+mj-ea"/>
                <a:cs typeface="+mj-cs"/>
              </a:rPr>
              <a:t>          </a:t>
            </a:r>
            <a:r>
              <a:rPr lang="ru-RU" sz="1600" b="1" i="1" kern="0" dirty="0" smtClean="0">
                <a:solidFill>
                  <a:srgbClr val="000000"/>
                </a:solidFill>
                <a:effectLst>
                  <a:outerShdw blurRad="38100" dist="38100" dir="2700000" algn="tl">
                    <a:srgbClr val="C0C0C0"/>
                  </a:outerShdw>
                </a:effectLst>
                <a:latin typeface="Times New Roman" pitchFamily="18" charset="0"/>
                <a:ea typeface="+mj-ea"/>
                <a:cs typeface="+mj-cs"/>
              </a:rPr>
              <a:t>        </a:t>
            </a:r>
            <a:r>
              <a:rPr lang="ru-RU" sz="1600" b="1" i="1" kern="0" dirty="0">
                <a:solidFill>
                  <a:srgbClr val="000000"/>
                </a:solidFill>
                <a:effectLst>
                  <a:outerShdw blurRad="38100" dist="38100" dir="2700000" algn="tl">
                    <a:srgbClr val="C0C0C0"/>
                  </a:outerShdw>
                </a:effectLst>
                <a:latin typeface="Times New Roman" pitchFamily="18" charset="0"/>
                <a:ea typeface="+mj-ea"/>
                <a:cs typeface="+mj-cs"/>
              </a:rPr>
              <a:t>Мы платочком будем </a:t>
            </a:r>
            <a:br>
              <a:rPr lang="ru-RU" sz="1600" b="1" i="1" kern="0" dirty="0">
                <a:solidFill>
                  <a:srgbClr val="000000"/>
                </a:solidFill>
                <a:effectLst>
                  <a:outerShdw blurRad="38100" dist="38100" dir="2700000" algn="tl">
                    <a:srgbClr val="C0C0C0"/>
                  </a:outerShdw>
                </a:effectLst>
                <a:latin typeface="Times New Roman" pitchFamily="18" charset="0"/>
                <a:ea typeface="+mj-ea"/>
                <a:cs typeface="+mj-cs"/>
              </a:rPr>
            </a:br>
            <a:r>
              <a:rPr lang="ru-RU" sz="1600" b="1" i="1" kern="0" dirty="0">
                <a:solidFill>
                  <a:srgbClr val="000000"/>
                </a:solidFill>
                <a:effectLst>
                  <a:outerShdw blurRad="38100" dist="38100" dir="2700000" algn="tl">
                    <a:srgbClr val="C0C0C0"/>
                  </a:outerShdw>
                </a:effectLst>
                <a:latin typeface="Times New Roman" pitchFamily="18" charset="0"/>
                <a:ea typeface="+mj-ea"/>
                <a:cs typeface="+mj-cs"/>
              </a:rPr>
              <a:t>          </a:t>
            </a:r>
            <a:r>
              <a:rPr lang="ru-RU" sz="1600" b="1" i="1" kern="0" dirty="0" smtClean="0">
                <a:solidFill>
                  <a:srgbClr val="000000"/>
                </a:solidFill>
                <a:effectLst>
                  <a:outerShdw blurRad="38100" dist="38100" dir="2700000" algn="tl">
                    <a:srgbClr val="C0C0C0"/>
                  </a:outerShdw>
                </a:effectLst>
                <a:latin typeface="Times New Roman" pitchFamily="18" charset="0"/>
                <a:ea typeface="+mj-ea"/>
                <a:cs typeface="+mj-cs"/>
              </a:rPr>
              <a:t>        </a:t>
            </a:r>
            <a:r>
              <a:rPr lang="ru-RU" sz="1600" b="1" i="1" kern="0" dirty="0">
                <a:solidFill>
                  <a:srgbClr val="000000"/>
                </a:solidFill>
                <a:effectLst>
                  <a:outerShdw blurRad="38100" dist="38100" dir="2700000" algn="tl">
                    <a:srgbClr val="C0C0C0"/>
                  </a:outerShdw>
                </a:effectLst>
                <a:latin typeface="Times New Roman" pitchFamily="18" charset="0"/>
                <a:ea typeface="+mj-ea"/>
                <a:cs typeface="+mj-cs"/>
              </a:rPr>
              <a:t>носик вытирать!</a:t>
            </a:r>
            <a:r>
              <a:rPr lang="ru-RU" sz="1600" kern="0" dirty="0">
                <a:solidFill>
                  <a:srgbClr val="000000"/>
                </a:solidFill>
                <a:effectLst>
                  <a:outerShdw blurRad="38100" dist="38100" dir="2700000" algn="tl">
                    <a:srgbClr val="C0C0C0"/>
                  </a:outerShdw>
                </a:effectLst>
                <a:latin typeface="Times New Roman" pitchFamily="18" charset="0"/>
                <a:ea typeface="+mj-ea"/>
                <a:cs typeface="+mj-cs"/>
              </a:rPr>
              <a:t/>
            </a:r>
            <a:br>
              <a:rPr lang="ru-RU" sz="1600" kern="0" dirty="0">
                <a:solidFill>
                  <a:srgbClr val="000000"/>
                </a:solidFill>
                <a:effectLst>
                  <a:outerShdw blurRad="38100" dist="38100" dir="2700000" algn="tl">
                    <a:srgbClr val="C0C0C0"/>
                  </a:outerShdw>
                </a:effectLst>
                <a:latin typeface="Times New Roman" pitchFamily="18" charset="0"/>
                <a:ea typeface="+mj-ea"/>
                <a:cs typeface="+mj-cs"/>
              </a:rPr>
            </a:br>
            <a:r>
              <a:rPr lang="ru-RU" sz="1600" kern="0" dirty="0">
                <a:solidFill>
                  <a:srgbClr val="000000"/>
                </a:solidFill>
                <a:effectLst>
                  <a:outerShdw blurRad="38100" dist="38100" dir="2700000" algn="tl">
                    <a:srgbClr val="C0C0C0"/>
                  </a:outerShdw>
                </a:effectLst>
                <a:latin typeface="Times New Roman" pitchFamily="18" charset="0"/>
                <a:ea typeface="+mj-ea"/>
                <a:cs typeface="+mj-cs"/>
              </a:rPr>
              <a:t/>
            </a:r>
            <a:br>
              <a:rPr lang="ru-RU" sz="1600" kern="0" dirty="0">
                <a:solidFill>
                  <a:srgbClr val="000000"/>
                </a:solidFill>
                <a:effectLst>
                  <a:outerShdw blurRad="38100" dist="38100" dir="2700000" algn="tl">
                    <a:srgbClr val="C0C0C0"/>
                  </a:outerShdw>
                </a:effectLst>
                <a:latin typeface="Times New Roman" pitchFamily="18" charset="0"/>
                <a:ea typeface="+mj-ea"/>
                <a:cs typeface="+mj-cs"/>
              </a:rPr>
            </a:br>
            <a:r>
              <a:rPr lang="ru-RU" sz="1600" kern="0" dirty="0">
                <a:solidFill>
                  <a:srgbClr val="000000"/>
                </a:solidFill>
                <a:effectLst>
                  <a:outerShdw blurRad="38100" dist="38100" dir="2700000" algn="tl">
                    <a:srgbClr val="C0C0C0"/>
                  </a:outerShdw>
                </a:effectLst>
                <a:latin typeface="Times New Roman" pitchFamily="18" charset="0"/>
                <a:ea typeface="+mj-ea"/>
                <a:cs typeface="+mj-cs"/>
              </a:rPr>
              <a:t>           Взрослый показывает детям, как правильно ис­пользовать носовой </a:t>
            </a:r>
            <a:br>
              <a:rPr lang="ru-RU" sz="1600" kern="0" dirty="0">
                <a:solidFill>
                  <a:srgbClr val="000000"/>
                </a:solidFill>
                <a:effectLst>
                  <a:outerShdw blurRad="38100" dist="38100" dir="2700000" algn="tl">
                    <a:srgbClr val="C0C0C0"/>
                  </a:outerShdw>
                </a:effectLst>
                <a:latin typeface="Times New Roman" pitchFamily="18" charset="0"/>
                <a:ea typeface="+mj-ea"/>
                <a:cs typeface="+mj-cs"/>
              </a:rPr>
            </a:br>
            <a:r>
              <a:rPr lang="ru-RU" sz="1600" kern="0" dirty="0">
                <a:solidFill>
                  <a:srgbClr val="000000"/>
                </a:solidFill>
                <a:effectLst>
                  <a:outerShdw blurRad="38100" dist="38100" dir="2700000" algn="tl">
                    <a:srgbClr val="C0C0C0"/>
                  </a:outerShdw>
                </a:effectLst>
                <a:latin typeface="Times New Roman" pitchFamily="18" charset="0"/>
                <a:ea typeface="+mj-ea"/>
                <a:cs typeface="+mj-cs"/>
              </a:rPr>
              <a:t>           платок, демонстрируя действие на кукле. Предлагает детям повторить</a:t>
            </a:r>
            <a:br>
              <a:rPr lang="ru-RU" sz="1600" kern="0" dirty="0">
                <a:solidFill>
                  <a:srgbClr val="000000"/>
                </a:solidFill>
                <a:effectLst>
                  <a:outerShdw blurRad="38100" dist="38100" dir="2700000" algn="tl">
                    <a:srgbClr val="C0C0C0"/>
                  </a:outerShdw>
                </a:effectLst>
                <a:latin typeface="Times New Roman" pitchFamily="18" charset="0"/>
                <a:ea typeface="+mj-ea"/>
                <a:cs typeface="+mj-cs"/>
              </a:rPr>
            </a:br>
            <a:r>
              <a:rPr lang="ru-RU" sz="1600" kern="0" dirty="0">
                <a:solidFill>
                  <a:srgbClr val="000000"/>
                </a:solidFill>
                <a:effectLst>
                  <a:outerShdw blurRad="38100" dist="38100" dir="2700000" algn="tl">
                    <a:srgbClr val="C0C0C0"/>
                  </a:outerShdw>
                </a:effectLst>
                <a:latin typeface="Times New Roman" pitchFamily="18" charset="0"/>
                <a:ea typeface="+mj-ea"/>
                <a:cs typeface="+mj-cs"/>
              </a:rPr>
              <a:t>           действие по подражанию.</a:t>
            </a:r>
            <a:endParaRPr lang="ru-RU" sz="1600" dirty="0"/>
          </a:p>
        </p:txBody>
      </p:sp>
      <p:pic>
        <p:nvPicPr>
          <p:cNvPr id="4" name="Picture 4"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1853" y="2734816"/>
            <a:ext cx="4132147" cy="3573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61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16632"/>
            <a:ext cx="7772400" cy="5652343"/>
          </a:xfrm>
        </p:spPr>
        <p:txBody>
          <a:bodyPr/>
          <a:lstStyle/>
          <a:p>
            <a:r>
              <a:rPr lang="ru-RU" sz="1400" u="sng" kern="0" cap="none" dirty="0">
                <a:solidFill>
                  <a:srgbClr val="000000"/>
                </a:solidFill>
                <a:latin typeface="Times New Roman" pitchFamily="18" charset="0"/>
              </a:rPr>
              <a:t> Игра «Чистоплотные дети»</a:t>
            </a:r>
            <a:br>
              <a:rPr lang="ru-RU" sz="1400" u="sng" kern="0" cap="none" dirty="0">
                <a:solidFill>
                  <a:srgbClr val="000000"/>
                </a:solidFill>
                <a:latin typeface="Times New Roman" pitchFamily="18" charset="0"/>
              </a:rPr>
            </a:br>
            <a:r>
              <a:rPr lang="ru-RU" sz="1400" u="sng" kern="0" cap="none" dirty="0">
                <a:solidFill>
                  <a:srgbClr val="000000"/>
                </a:solidFill>
                <a:latin typeface="Times New Roman" pitchFamily="18" charset="0"/>
              </a:rPr>
              <a:t/>
            </a:r>
            <a:br>
              <a:rPr lang="ru-RU" sz="1400" u="sng" kern="0" cap="none" dirty="0">
                <a:solidFill>
                  <a:srgbClr val="000000"/>
                </a:solidFill>
                <a:latin typeface="Times New Roman" pitchFamily="18" charset="0"/>
              </a:rPr>
            </a:br>
            <a:r>
              <a:rPr lang="ru-RU" sz="1400" kern="0" cap="none" dirty="0">
                <a:solidFill>
                  <a:srgbClr val="000000"/>
                </a:solidFill>
                <a:effectLst>
                  <a:outerShdw blurRad="38100" dist="38100" dir="2700000" algn="tl">
                    <a:srgbClr val="C0C0C0"/>
                  </a:outerShdw>
                </a:effectLst>
                <a:latin typeface="Times New Roman" pitchFamily="18" charset="0"/>
              </a:rPr>
              <a:t>Цель</a:t>
            </a:r>
            <a:r>
              <a:rPr lang="ru-RU" sz="1400" b="0" kern="0" cap="none" dirty="0">
                <a:solidFill>
                  <a:srgbClr val="000000"/>
                </a:solidFill>
                <a:effectLst>
                  <a:outerShdw blurRad="38100" dist="38100" dir="2700000" algn="tl">
                    <a:srgbClr val="C0C0C0"/>
                  </a:outerShdw>
                </a:effectLst>
                <a:latin typeface="Times New Roman" pitchFamily="18" charset="0"/>
              </a:rPr>
              <a:t>. Проверить знания детей о предметах гигиены и их назначении.</a:t>
            </a:r>
            <a:r>
              <a:rPr lang="ru-RU" sz="1400" kern="0" cap="none" dirty="0">
                <a:solidFill>
                  <a:srgbClr val="000000"/>
                </a:solidFill>
                <a:effectLst>
                  <a:outerShdw blurRad="38100" dist="38100" dir="2700000" algn="tl">
                    <a:srgbClr val="C0C0C0"/>
                  </a:outerShdw>
                </a:effectLst>
                <a:latin typeface="Times New Roman" pitchFamily="18" charset="0"/>
              </a:rPr>
              <a:t/>
            </a:r>
            <a:br>
              <a:rPr lang="ru-RU" sz="1400" kern="0" cap="none" dirty="0">
                <a:solidFill>
                  <a:srgbClr val="000000"/>
                </a:solidFill>
                <a:effectLst>
                  <a:outerShdw blurRad="38100" dist="38100" dir="2700000" algn="tl">
                    <a:srgbClr val="C0C0C0"/>
                  </a:outerShdw>
                </a:effectLst>
                <a:latin typeface="Times New Roman" pitchFamily="18" charset="0"/>
              </a:rPr>
            </a:br>
            <a:r>
              <a:rPr lang="ru-RU" sz="1400" kern="0" cap="none" dirty="0">
                <a:solidFill>
                  <a:srgbClr val="000000"/>
                </a:solidFill>
                <a:effectLst>
                  <a:outerShdw blurRad="38100" dist="38100" dir="2700000" algn="tl">
                    <a:srgbClr val="C0C0C0"/>
                  </a:outerShdw>
                </a:effectLst>
                <a:latin typeface="Times New Roman" pitchFamily="18" charset="0"/>
              </a:rPr>
              <a:t>Ход игры.</a:t>
            </a:r>
            <a:r>
              <a:rPr lang="ru-RU" sz="1400" b="0" kern="0" cap="none" dirty="0">
                <a:solidFill>
                  <a:srgbClr val="000000"/>
                </a:solidFill>
                <a:effectLst>
                  <a:outerShdw blurRad="38100" dist="38100" dir="2700000" algn="tl">
                    <a:srgbClr val="C0C0C0"/>
                  </a:outerShdw>
                </a:effectLst>
                <a:latin typeface="Times New Roman" pitchFamily="18" charset="0"/>
              </a:rPr>
              <a:t> Воспитательница говорит детям, что хочет убедиться в том, что</a:t>
            </a:r>
            <a:br>
              <a:rPr lang="ru-RU" sz="1400" b="0" kern="0" cap="none" dirty="0">
                <a:solidFill>
                  <a:srgbClr val="000000"/>
                </a:solidFill>
                <a:effectLst>
                  <a:outerShdw blurRad="38100" dist="38100" dir="2700000" algn="tl">
                    <a:srgbClr val="C0C0C0"/>
                  </a:outerShdw>
                </a:effectLst>
                <a:latin typeface="Times New Roman" pitchFamily="18" charset="0"/>
              </a:rPr>
            </a:br>
            <a:r>
              <a:rPr lang="ru-RU" sz="1400" b="0" kern="0" cap="none" dirty="0">
                <a:solidFill>
                  <a:srgbClr val="000000"/>
                </a:solidFill>
                <a:effectLst>
                  <a:outerShdw blurRad="38100" dist="38100" dir="2700000" algn="tl">
                    <a:srgbClr val="C0C0C0"/>
                  </a:outerShdw>
                </a:effectLst>
                <a:latin typeface="Times New Roman" pitchFamily="18" charset="0"/>
              </a:rPr>
              <a:t>           они чистоплотные и аккуратные: пусть они скажут, что нужно для того,</a:t>
            </a:r>
            <a:br>
              <a:rPr lang="ru-RU" sz="1400" b="0" kern="0" cap="none" dirty="0">
                <a:solidFill>
                  <a:srgbClr val="000000"/>
                </a:solidFill>
                <a:effectLst>
                  <a:outerShdw blurRad="38100" dist="38100" dir="2700000" algn="tl">
                    <a:srgbClr val="C0C0C0"/>
                  </a:outerShdw>
                </a:effectLst>
                <a:latin typeface="Times New Roman" pitchFamily="18" charset="0"/>
              </a:rPr>
            </a:br>
            <a:r>
              <a:rPr lang="ru-RU" sz="1400" b="0" kern="0" cap="none" dirty="0">
                <a:solidFill>
                  <a:srgbClr val="000000"/>
                </a:solidFill>
                <a:effectLst>
                  <a:outerShdw blurRad="38100" dist="38100" dir="2700000" algn="tl">
                    <a:srgbClr val="C0C0C0"/>
                  </a:outerShdw>
                </a:effectLst>
                <a:latin typeface="Times New Roman" pitchFamily="18" charset="0"/>
              </a:rPr>
              <a:t>           чтобы волосы, руки и лицо были чистыми (чем больше они смогут об </a:t>
            </a:r>
            <a:br>
              <a:rPr lang="ru-RU" sz="1400" b="0" kern="0" cap="none" dirty="0">
                <a:solidFill>
                  <a:srgbClr val="000000"/>
                </a:solidFill>
                <a:effectLst>
                  <a:outerShdw blurRad="38100" dist="38100" dir="2700000" algn="tl">
                    <a:srgbClr val="C0C0C0"/>
                  </a:outerShdw>
                </a:effectLst>
                <a:latin typeface="Times New Roman" pitchFamily="18" charset="0"/>
              </a:rPr>
            </a:br>
            <a:r>
              <a:rPr lang="ru-RU" sz="1400" b="0" kern="0" cap="none" dirty="0">
                <a:solidFill>
                  <a:srgbClr val="000000"/>
                </a:solidFill>
                <a:effectLst>
                  <a:outerShdw blurRad="38100" dist="38100" dir="2700000" algn="tl">
                    <a:srgbClr val="C0C0C0"/>
                  </a:outerShdw>
                </a:effectLst>
                <a:latin typeface="Times New Roman" pitchFamily="18" charset="0"/>
              </a:rPr>
              <a:t>           этом рассказать, тем лучше).</a:t>
            </a:r>
            <a:br>
              <a:rPr lang="ru-RU" sz="1400" b="0" kern="0" cap="none" dirty="0">
                <a:solidFill>
                  <a:srgbClr val="000000"/>
                </a:solidFill>
                <a:effectLst>
                  <a:outerShdw blurRad="38100" dist="38100" dir="2700000" algn="tl">
                    <a:srgbClr val="C0C0C0"/>
                  </a:outerShdw>
                </a:effectLst>
                <a:latin typeface="Times New Roman" pitchFamily="18" charset="0"/>
              </a:rPr>
            </a:br>
            <a:r>
              <a:rPr lang="ru-RU" sz="1400" b="0" kern="0" cap="none" dirty="0">
                <a:solidFill>
                  <a:srgbClr val="000000"/>
                </a:solidFill>
                <a:effectLst>
                  <a:outerShdw blurRad="38100" dist="38100" dir="2700000" algn="tl">
                    <a:srgbClr val="C0C0C0"/>
                  </a:outerShdw>
                </a:effectLst>
                <a:latin typeface="Times New Roman" pitchFamily="18" charset="0"/>
              </a:rPr>
              <a:t/>
            </a:r>
            <a:br>
              <a:rPr lang="ru-RU" sz="1400" b="0" kern="0" cap="none" dirty="0">
                <a:solidFill>
                  <a:srgbClr val="000000"/>
                </a:solidFill>
                <a:effectLst>
                  <a:outerShdw blurRad="38100" dist="38100" dir="2700000" algn="tl">
                    <a:srgbClr val="C0C0C0"/>
                  </a:outerShdw>
                </a:effectLst>
                <a:latin typeface="Times New Roman" pitchFamily="18" charset="0"/>
              </a:rPr>
            </a:br>
            <a:r>
              <a:rPr lang="ru-RU" sz="1400" b="0" kern="0" cap="none" dirty="0">
                <a:solidFill>
                  <a:srgbClr val="000000"/>
                </a:solidFill>
                <a:effectLst>
                  <a:outerShdw blurRad="38100" dist="38100" dir="2700000" algn="tl">
                    <a:srgbClr val="C0C0C0"/>
                  </a:outerShdw>
                </a:effectLst>
                <a:latin typeface="Times New Roman" pitchFamily="18" charset="0"/>
              </a:rPr>
              <a:t>           Затем воспитательница говорит: "Руки”. Дети, которых она вызывает, </a:t>
            </a:r>
            <a:br>
              <a:rPr lang="ru-RU" sz="1400" b="0" kern="0" cap="none" dirty="0">
                <a:solidFill>
                  <a:srgbClr val="000000"/>
                </a:solidFill>
                <a:effectLst>
                  <a:outerShdw blurRad="38100" dist="38100" dir="2700000" algn="tl">
                    <a:srgbClr val="C0C0C0"/>
                  </a:outerShdw>
                </a:effectLst>
                <a:latin typeface="Times New Roman" pitchFamily="18" charset="0"/>
              </a:rPr>
            </a:br>
            <a:r>
              <a:rPr lang="ru-RU" sz="1400" b="0" kern="0" cap="none" dirty="0">
                <a:solidFill>
                  <a:srgbClr val="000000"/>
                </a:solidFill>
                <a:effectLst>
                  <a:outerShdw blurRad="38100" dist="38100" dir="2700000" algn="tl">
                    <a:srgbClr val="C0C0C0"/>
                  </a:outerShdw>
                </a:effectLst>
                <a:latin typeface="Times New Roman" pitchFamily="18" charset="0"/>
              </a:rPr>
              <a:t>           отвечают: "Мыло, щетка, полотенце”. Подобным же образом дети </a:t>
            </a:r>
            <a:br>
              <a:rPr lang="ru-RU" sz="1400" b="0" kern="0" cap="none" dirty="0">
                <a:solidFill>
                  <a:srgbClr val="000000"/>
                </a:solidFill>
                <a:effectLst>
                  <a:outerShdw blurRad="38100" dist="38100" dir="2700000" algn="tl">
                    <a:srgbClr val="C0C0C0"/>
                  </a:outerShdw>
                </a:effectLst>
                <a:latin typeface="Times New Roman" pitchFamily="18" charset="0"/>
              </a:rPr>
            </a:br>
            <a:r>
              <a:rPr lang="ru-RU" sz="1400" b="0" kern="0" cap="none" dirty="0">
                <a:solidFill>
                  <a:srgbClr val="000000"/>
                </a:solidFill>
                <a:effectLst>
                  <a:outerShdw blurRad="38100" dist="38100" dir="2700000" algn="tl">
                    <a:srgbClr val="C0C0C0"/>
                  </a:outerShdw>
                </a:effectLst>
                <a:latin typeface="Times New Roman" pitchFamily="18" charset="0"/>
              </a:rPr>
              <a:t>           реагируют на слова "волосы” (гребень, щетка, ножницы, шампунь, </a:t>
            </a:r>
            <a:br>
              <a:rPr lang="ru-RU" sz="1400" b="0" kern="0" cap="none" dirty="0">
                <a:solidFill>
                  <a:srgbClr val="000000"/>
                </a:solidFill>
                <a:effectLst>
                  <a:outerShdw blurRad="38100" dist="38100" dir="2700000" algn="tl">
                    <a:srgbClr val="C0C0C0"/>
                  </a:outerShdw>
                </a:effectLst>
                <a:latin typeface="Times New Roman" pitchFamily="18" charset="0"/>
              </a:rPr>
            </a:br>
            <a:r>
              <a:rPr lang="ru-RU" sz="1400" b="0" kern="0" cap="none" dirty="0">
                <a:solidFill>
                  <a:srgbClr val="000000"/>
                </a:solidFill>
                <a:effectLst>
                  <a:outerShdw blurRad="38100" dist="38100" dir="2700000" algn="tl">
                    <a:srgbClr val="C0C0C0"/>
                  </a:outerShdw>
                </a:effectLst>
                <a:latin typeface="Times New Roman" pitchFamily="18" charset="0"/>
              </a:rPr>
              <a:t>           мыло), "купание” (ванна, полотенце, душ, умывальник, губка, мыло и </a:t>
            </a:r>
            <a:br>
              <a:rPr lang="ru-RU" sz="1400" b="0" kern="0" cap="none" dirty="0">
                <a:solidFill>
                  <a:srgbClr val="000000"/>
                </a:solidFill>
                <a:effectLst>
                  <a:outerShdw blurRad="38100" dist="38100" dir="2700000" algn="tl">
                    <a:srgbClr val="C0C0C0"/>
                  </a:outerShdw>
                </a:effectLst>
                <a:latin typeface="Times New Roman" pitchFamily="18" charset="0"/>
              </a:rPr>
            </a:br>
            <a:r>
              <a:rPr lang="ru-RU" sz="1400" b="0" kern="0" cap="none" dirty="0">
                <a:solidFill>
                  <a:srgbClr val="000000"/>
                </a:solidFill>
                <a:effectLst>
                  <a:outerShdw blurRad="38100" dist="38100" dir="2700000" algn="tl">
                    <a:srgbClr val="C0C0C0"/>
                  </a:outerShdw>
                </a:effectLst>
                <a:latin typeface="Times New Roman" pitchFamily="18" charset="0"/>
              </a:rPr>
              <a:t>           пр.).</a:t>
            </a:r>
            <a:r>
              <a:rPr lang="ru-RU" sz="1400" b="0" i="1" kern="0" cap="none" dirty="0">
                <a:solidFill>
                  <a:srgbClr val="000000"/>
                </a:solidFill>
                <a:effectLst>
                  <a:outerShdw blurRad="38100" dist="38100" dir="2700000" algn="tl">
                    <a:srgbClr val="C0C0C0"/>
                  </a:outerShdw>
                </a:effectLst>
                <a:latin typeface="Times New Roman" pitchFamily="18" charset="0"/>
              </a:rPr>
              <a:t/>
            </a:r>
            <a:br>
              <a:rPr lang="ru-RU" sz="1400" b="0" i="1" kern="0" cap="none" dirty="0">
                <a:solidFill>
                  <a:srgbClr val="000000"/>
                </a:solidFill>
                <a:effectLst>
                  <a:outerShdw blurRad="38100" dist="38100" dir="2700000" algn="tl">
                    <a:srgbClr val="C0C0C0"/>
                  </a:outerShdw>
                </a:effectLst>
                <a:latin typeface="Times New Roman" pitchFamily="18" charset="0"/>
              </a:rPr>
            </a:br>
            <a:r>
              <a:rPr lang="ru-RU" sz="1400" b="0" i="1" kern="0" cap="none" dirty="0">
                <a:solidFill>
                  <a:srgbClr val="000000"/>
                </a:solidFill>
                <a:effectLst>
                  <a:outerShdw blurRad="38100" dist="38100" dir="2700000" algn="tl">
                    <a:srgbClr val="C0C0C0"/>
                  </a:outerShdw>
                </a:effectLst>
                <a:latin typeface="Times New Roman" pitchFamily="18" charset="0"/>
              </a:rPr>
              <a:t/>
            </a:r>
            <a:br>
              <a:rPr lang="ru-RU" sz="1400" b="0" i="1" kern="0" cap="none" dirty="0">
                <a:solidFill>
                  <a:srgbClr val="000000"/>
                </a:solidFill>
                <a:effectLst>
                  <a:outerShdw blurRad="38100" dist="38100" dir="2700000" algn="tl">
                    <a:srgbClr val="C0C0C0"/>
                  </a:outerShdw>
                </a:effectLst>
                <a:latin typeface="Times New Roman" pitchFamily="18" charset="0"/>
              </a:rPr>
            </a:br>
            <a:r>
              <a:rPr lang="ru-RU" sz="1400" b="0" i="1" kern="0" cap="none" dirty="0">
                <a:solidFill>
                  <a:srgbClr val="000000"/>
                </a:solidFill>
                <a:effectLst>
                  <a:outerShdw blurRad="38100" dist="38100" dir="2700000" algn="tl">
                    <a:srgbClr val="C0C0C0"/>
                  </a:outerShdw>
                </a:effectLst>
                <a:latin typeface="Times New Roman" pitchFamily="18" charset="0"/>
              </a:rPr>
              <a:t>Вариант. </a:t>
            </a:r>
            <a:r>
              <a:rPr lang="ru-RU" sz="1400" b="0" kern="0" cap="none" dirty="0">
                <a:solidFill>
                  <a:srgbClr val="000000"/>
                </a:solidFill>
                <a:effectLst>
                  <a:outerShdw blurRad="38100" dist="38100" dir="2700000" algn="tl">
                    <a:srgbClr val="C0C0C0"/>
                  </a:outerShdw>
                </a:effectLst>
                <a:latin typeface="Times New Roman" pitchFamily="18" charset="0"/>
              </a:rPr>
              <a:t>Воспитательница задает вопрос: "Что нам нужно, когда мы утром </a:t>
            </a:r>
            <a:br>
              <a:rPr lang="ru-RU" sz="1400" b="0" kern="0" cap="none" dirty="0">
                <a:solidFill>
                  <a:srgbClr val="000000"/>
                </a:solidFill>
                <a:effectLst>
                  <a:outerShdw blurRad="38100" dist="38100" dir="2700000" algn="tl">
                    <a:srgbClr val="C0C0C0"/>
                  </a:outerShdw>
                </a:effectLst>
                <a:latin typeface="Times New Roman" pitchFamily="18" charset="0"/>
              </a:rPr>
            </a:br>
            <a:r>
              <a:rPr lang="ru-RU" sz="1400" b="0" kern="0" cap="none" dirty="0">
                <a:solidFill>
                  <a:srgbClr val="000000"/>
                </a:solidFill>
                <a:effectLst>
                  <a:outerShdw blurRad="38100" dist="38100" dir="2700000" algn="tl">
                    <a:srgbClr val="C0C0C0"/>
                  </a:outerShdw>
                </a:effectLst>
                <a:latin typeface="Times New Roman" pitchFamily="18" charset="0"/>
              </a:rPr>
              <a:t>           встаем?” Дети знают, что должны назвать предметы гигиены, которые </a:t>
            </a:r>
            <a:br>
              <a:rPr lang="ru-RU" sz="1400" b="0" kern="0" cap="none" dirty="0">
                <a:solidFill>
                  <a:srgbClr val="000000"/>
                </a:solidFill>
                <a:effectLst>
                  <a:outerShdw blurRad="38100" dist="38100" dir="2700000" algn="tl">
                    <a:srgbClr val="C0C0C0"/>
                  </a:outerShdw>
                </a:effectLst>
                <a:latin typeface="Times New Roman" pitchFamily="18" charset="0"/>
              </a:rPr>
            </a:br>
            <a:r>
              <a:rPr lang="ru-RU" sz="1400" b="0" kern="0" cap="none" dirty="0">
                <a:solidFill>
                  <a:srgbClr val="000000"/>
                </a:solidFill>
                <a:effectLst>
                  <a:outerShdw blurRad="38100" dist="38100" dir="2700000" algn="tl">
                    <a:srgbClr val="C0C0C0"/>
                  </a:outerShdw>
                </a:effectLst>
                <a:latin typeface="Times New Roman" pitchFamily="18" charset="0"/>
              </a:rPr>
              <a:t>           используются утром (щетка для рук, паста, мыло, платок и пр.)</a:t>
            </a:r>
            <a:endParaRPr lang="ru-RU" dirty="0"/>
          </a:p>
        </p:txBody>
      </p:sp>
      <p:pic>
        <p:nvPicPr>
          <p:cNvPr id="4" name="Picture 4" descr="im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789040"/>
            <a:ext cx="6552728"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89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0"/>
            <a:ext cx="7772400" cy="5768975"/>
          </a:xfrm>
        </p:spPr>
        <p:txBody>
          <a:bodyPr numCol="2">
            <a:noAutofit/>
          </a:bodyPr>
          <a:lstStyle/>
          <a:p>
            <a:r>
              <a:rPr lang="ru-RU" sz="1000" kern="0" cap="none" dirty="0">
                <a:solidFill>
                  <a:srgbClr val="000000"/>
                </a:solidFill>
                <a:effectLst>
                  <a:outerShdw blurRad="38100" dist="38100" dir="2700000" algn="tl">
                    <a:srgbClr val="C0C0C0"/>
                  </a:outerShdw>
                </a:effectLst>
                <a:latin typeface="Times New Roman" pitchFamily="18" charset="0"/>
              </a:rPr>
              <a:t> </a:t>
            </a:r>
            <a:r>
              <a:rPr lang="ru-RU" sz="1000" u="sng" kern="0" cap="none" dirty="0">
                <a:solidFill>
                  <a:srgbClr val="000000"/>
                </a:solidFill>
                <a:effectLst>
                  <a:outerShdw blurRad="38100" dist="38100" dir="2700000" algn="tl">
                    <a:srgbClr val="C0C0C0"/>
                  </a:outerShdw>
                </a:effectLst>
                <a:latin typeface="Times New Roman" pitchFamily="18" charset="0"/>
              </a:rPr>
              <a:t>Игра «День рождения»</a:t>
            </a:r>
            <a:br>
              <a:rPr lang="ru-RU" sz="1000" u="sng" kern="0" cap="none" dirty="0">
                <a:solidFill>
                  <a:srgbClr val="000000"/>
                </a:solidFill>
                <a:effectLst>
                  <a:outerShdw blurRad="38100" dist="38100" dir="2700000" algn="tl">
                    <a:srgbClr val="C0C0C0"/>
                  </a:outerShdw>
                </a:effectLst>
                <a:latin typeface="Times New Roman" pitchFamily="18" charset="0"/>
              </a:rPr>
            </a:br>
            <a:r>
              <a:rPr lang="ru-RU" sz="1000" kern="0" cap="none" dirty="0">
                <a:solidFill>
                  <a:srgbClr val="000000"/>
                </a:solidFill>
                <a:effectLst>
                  <a:outerShdw blurRad="38100" dist="38100" dir="2700000" algn="tl">
                    <a:srgbClr val="C0C0C0"/>
                  </a:outerShdw>
                </a:effectLst>
                <a:latin typeface="Times New Roman" pitchFamily="18" charset="0"/>
              </a:rPr>
              <a:t/>
            </a:r>
            <a:br>
              <a:rPr lang="ru-RU" sz="1000" kern="0" cap="none" dirty="0">
                <a:solidFill>
                  <a:srgbClr val="000000"/>
                </a:solidFill>
                <a:effectLst>
                  <a:outerShdw blurRad="38100" dist="38100" dir="2700000" algn="tl">
                    <a:srgbClr val="C0C0C0"/>
                  </a:outerShdw>
                </a:effectLst>
                <a:latin typeface="Times New Roman" pitchFamily="18" charset="0"/>
              </a:rPr>
            </a:br>
            <a:r>
              <a:rPr lang="ru-RU" sz="1000" kern="0" cap="none" dirty="0">
                <a:solidFill>
                  <a:srgbClr val="000000"/>
                </a:solidFill>
                <a:effectLst>
                  <a:outerShdw blurRad="38100" dist="38100" dir="2700000" algn="tl">
                    <a:srgbClr val="C0C0C0"/>
                  </a:outerShdw>
                </a:effectLst>
                <a:latin typeface="Times New Roman" pitchFamily="18" charset="0"/>
              </a:rPr>
              <a:t>Цель: </a:t>
            </a:r>
            <a:r>
              <a:rPr lang="ru-RU" sz="1000" b="0" kern="0" cap="none" dirty="0">
                <a:solidFill>
                  <a:srgbClr val="000000"/>
                </a:solidFill>
                <a:effectLst>
                  <a:outerShdw blurRad="38100" dist="38100" dir="2700000" algn="tl">
                    <a:srgbClr val="C0C0C0"/>
                  </a:outerShdw>
                </a:effectLst>
                <a:latin typeface="Times New Roman" pitchFamily="18" charset="0"/>
              </a:rPr>
              <a:t>учить правилам культурного поведения в гостях, умению поздравлять </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друг друга.</a:t>
            </a:r>
            <a:r>
              <a:rPr lang="ru-RU" sz="1000" kern="0" cap="none" dirty="0">
                <a:solidFill>
                  <a:srgbClr val="000000"/>
                </a:solidFill>
                <a:effectLst>
                  <a:outerShdw blurRad="38100" dist="38100" dir="2700000" algn="tl">
                    <a:srgbClr val="C0C0C0"/>
                  </a:outerShdw>
                </a:effectLst>
                <a:latin typeface="Times New Roman" pitchFamily="18" charset="0"/>
              </a:rPr>
              <a:t/>
            </a:r>
            <a:br>
              <a:rPr lang="ru-RU" sz="1000" kern="0" cap="none" dirty="0">
                <a:solidFill>
                  <a:srgbClr val="000000"/>
                </a:solidFill>
                <a:effectLst>
                  <a:outerShdw blurRad="38100" dist="38100" dir="2700000" algn="tl">
                    <a:srgbClr val="C0C0C0"/>
                  </a:outerShdw>
                </a:effectLst>
                <a:latin typeface="Times New Roman" pitchFamily="18" charset="0"/>
              </a:rPr>
            </a:br>
            <a:r>
              <a:rPr lang="ru-RU" sz="1000" kern="0" cap="none" dirty="0">
                <a:solidFill>
                  <a:srgbClr val="000000"/>
                </a:solidFill>
                <a:effectLst>
                  <a:outerShdw blurRad="38100" dist="38100" dir="2700000" algn="tl">
                    <a:srgbClr val="C0C0C0"/>
                  </a:outerShdw>
                </a:effectLst>
                <a:latin typeface="Times New Roman" pitchFamily="18" charset="0"/>
              </a:rPr>
              <a:t>Оборудование: </a:t>
            </a:r>
            <a:r>
              <a:rPr lang="ru-RU" sz="1000" b="0" kern="0" cap="none" dirty="0">
                <a:solidFill>
                  <a:srgbClr val="000000"/>
                </a:solidFill>
                <a:effectLst>
                  <a:outerShdw blurRad="38100" dist="38100" dir="2700000" algn="tl">
                    <a:srgbClr val="C0C0C0"/>
                  </a:outerShdw>
                </a:effectLst>
                <a:latin typeface="Times New Roman" pitchFamily="18" charset="0"/>
              </a:rPr>
              <a:t>гости - куклы, игрушки, праздничный стол сервирован с </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детской посудой, подарки.</a:t>
            </a:r>
            <a:r>
              <a:rPr lang="ru-RU" sz="1000" kern="0" cap="none" dirty="0">
                <a:solidFill>
                  <a:srgbClr val="000000"/>
                </a:solidFill>
                <a:effectLst>
                  <a:outerShdw blurRad="38100" dist="38100" dir="2700000" algn="tl">
                    <a:srgbClr val="C0C0C0"/>
                  </a:outerShdw>
                </a:effectLst>
                <a:latin typeface="Times New Roman" pitchFamily="18" charset="0"/>
              </a:rPr>
              <a:t/>
            </a:r>
            <a:br>
              <a:rPr lang="ru-RU" sz="1000" kern="0" cap="none" dirty="0">
                <a:solidFill>
                  <a:srgbClr val="000000"/>
                </a:solidFill>
                <a:effectLst>
                  <a:outerShdw blurRad="38100" dist="38100" dir="2700000" algn="tl">
                    <a:srgbClr val="C0C0C0"/>
                  </a:outerShdw>
                </a:effectLst>
                <a:latin typeface="Times New Roman" pitchFamily="18" charset="0"/>
              </a:rPr>
            </a:br>
            <a:r>
              <a:rPr lang="ru-RU" sz="1000" kern="0" cap="none" dirty="0">
                <a:solidFill>
                  <a:srgbClr val="000000"/>
                </a:solidFill>
                <a:effectLst>
                  <a:outerShdw blurRad="38100" dist="38100" dir="2700000" algn="tl">
                    <a:srgbClr val="C0C0C0"/>
                  </a:outerShdw>
                </a:effectLst>
                <a:latin typeface="Times New Roman" pitchFamily="18" charset="0"/>
              </a:rPr>
              <a:t>Ход игры: </a:t>
            </a:r>
            <a:r>
              <a:rPr lang="ru-RU" sz="1000" b="0" kern="0" cap="none" dirty="0">
                <a:solidFill>
                  <a:srgbClr val="000000"/>
                </a:solidFill>
                <a:effectLst>
                  <a:outerShdw blurRad="38100" dist="38100" dir="2700000" algn="tl">
                    <a:srgbClr val="C0C0C0"/>
                  </a:outerShdw>
                </a:effectLst>
                <a:latin typeface="Times New Roman" pitchFamily="18" charset="0"/>
              </a:rPr>
              <a:t>ребенок (или выбранный персонаж) сегодня именинник. Он с </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помощью педагога готовится к приему гостей: сервирует праздничный </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стол, украшает шариками, мишурой и приводит в порядок помещение.</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Дети-гости берут маленькие подарки-поделки (заранее </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приготовленные). Именинник встречает гостей, здоровается со всеми, </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принимает подарки и приглашает гостей сесть за стол, показывая гостю</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его место. Рядом с детьми за столом рассажены игрушки. Гости </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«пробуют» угощение, «пьют» чай, «едят» мороженое. Педагог</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рассказывает детям о правилах поведения в гостях:</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 поздороваться, когда приходишь в гости;</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 без приглашения не входить в комнату;</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 дарить подарок с пожеланиями имениннику (в качестве подарка </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может быть стихотворение, песня, танец);</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 за столом не шуметь, не брать пищу руками;</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 приступать к еде после приглашения отведать то или иное угощение;</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 не перебивать друг друга;</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 пользоваться приборами и салфеткой во время еды; - придвигать и </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отодвигать стул неслышно;</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 после еды не забыть поблагодарить именинника;</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 перед уходом попрощаться;</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 когда гости уходят, именинник помогает взрослым убирать посуду со</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стола.</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Каждый из детей должен побыть в роли именинника. Педагог во время </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игры напоминает детям, как следует себя вести в той или иной </a:t>
            </a:r>
            <a:br>
              <a:rPr lang="ru-RU" sz="1000" b="0" kern="0" cap="none" dirty="0">
                <a:solidFill>
                  <a:srgbClr val="000000"/>
                </a:solidFill>
                <a:effectLst>
                  <a:outerShdw blurRad="38100" dist="38100" dir="2700000" algn="tl">
                    <a:srgbClr val="C0C0C0"/>
                  </a:outerShdw>
                </a:effectLst>
                <a:latin typeface="Times New Roman" pitchFamily="18" charset="0"/>
              </a:rPr>
            </a:br>
            <a:r>
              <a:rPr lang="ru-RU" sz="1000" b="0" kern="0" cap="none" dirty="0">
                <a:solidFill>
                  <a:srgbClr val="000000"/>
                </a:solidFill>
                <a:effectLst>
                  <a:outerShdw blurRad="38100" dist="38100" dir="2700000" algn="tl">
                    <a:srgbClr val="C0C0C0"/>
                  </a:outerShdw>
                </a:effectLst>
                <a:latin typeface="Times New Roman" pitchFamily="18" charset="0"/>
              </a:rPr>
              <a:t>          ситуации. Игра эмоциональная и очень привлекает детей</a:t>
            </a:r>
            <a:endParaRPr lang="ru-RU" sz="1000" dirty="0"/>
          </a:p>
        </p:txBody>
      </p:sp>
      <p:pic>
        <p:nvPicPr>
          <p:cNvPr id="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071416"/>
            <a:ext cx="3923928"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94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347</Words>
  <Application>Microsoft Office PowerPoint</Application>
  <PresentationFormat>Экран (4:3)</PresentationFormat>
  <Paragraphs>67</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Формирование  культурно-гигиенических навыков у детей младшего дошкольного возраста</vt:lpstr>
      <vt:lpstr>Задачи по формированию КГН:</vt:lpstr>
      <vt:lpstr> </vt:lpstr>
      <vt:lpstr>Одним из ведущих принципов формирования КГН является дидактическая игра</vt:lpstr>
      <vt:lpstr> Игра «Водичка, водичка!»  Цель: формировать интерес к самостоятельности при  выполнении              навыков самообслуживания. Оборудование: две куклы. Ход игры: взрослый показывает детям двух кукол и говорит, что куклы              хотят обедать, но у них грязные  руки и лицо. Взрослый               спрашивает: «Что надо сделать? Надо вымыть куклам руки!               Попросим водичку.               Водичка, водичка,              умой мое личико,              чтобы глазоньки блестели,              чтобы щечки краснели,              чтоб кусался зубок,              чтоб смеялся роток!»                       Показывает и рассказывает детям, как надо мыть куклам руки и                      лицо перед обедом. Далее предлагает детям вымыть  свои руки и                      лицо по подражанию. При этом взрослый повторяет потешку                     «Водичка, водичка!»  </vt:lpstr>
      <vt:lpstr>Игра «Делаем прическу»  Цель: учить держать в руке расческу и расчесывать волосы движениями             сверху вниз. Оборудование: зеркало, расческа, нарядная кукла. Ход игры: взрослый демонстрирует ребенку куклу и обращает внимание на             ее прическу: «Посмотри, у куклы красивая прическа: длинные, ровные             волосы, бантик. Красивая кукла! Давай и тебе сделаем красивую              прическу!» Взрослый расчесывает перед зеркалом волосы ребенка,              затем просит малыша попробовать расчесаться самому: дает расческу в             руки ребенку при этом помогает ему удерживать расческу, вести руку              с расческой сверху вниз. В конце расчесывания просит ребенка              посмотреть в зеркало, обращает его внимание на то, что он стал таким              же красивым, как кукла.</vt:lpstr>
      <vt:lpstr>Презентация PowerPoint</vt:lpstr>
      <vt:lpstr> Игра «Чистоплотные дети»  Цель. Проверить знания детей о предметах гигиены и их назначении. Ход игры. Воспитательница говорит детям, что хочет убедиться в том, что            они чистоплотные и аккуратные: пусть они скажут, что нужно для того,            чтобы волосы, руки и лицо были чистыми (чем больше они смогут об             этом рассказать, тем лучше).             Затем воспитательница говорит: "Руки”. Дети, которых она вызывает,             отвечают: "Мыло, щетка, полотенце”. Подобным же образом дети             реагируют на слова "волосы” (гребень, щетка, ножницы, шампунь,             мыло), "купание” (ванна, полотенце, душ, умывальник, губка, мыло и             пр.).  Вариант. Воспитательница задает вопрос: "Что нам нужно, когда мы утром             встаем?” Дети знают, что должны назвать предметы гигиены, которые             используются утром (щетка для рук, паста, мыло, платок и пр.)</vt:lpstr>
      <vt:lpstr> Игра «День рождения»  Цель: учить правилам культурного поведения в гостях, умению поздравлять             друг друга. Оборудование: гости - куклы, игрушки, праздничный стол сервирован с             детской посудой, подарки. Ход игры: ребенок (или выбранный персонаж) сегодня именинник. Он с             помощью педагога готовится к приему гостей: сервирует праздничный             стол, украшает шариками, мишурой и приводит в порядок помещение.            Дети-гости берут маленькие подарки-поделки (заранее             приготовленные). Именинник встречает гостей, здоровается со всеми,             принимает подарки и приглашает гостей сесть за стол, показывая гостю            его место. Рядом с детьми за столом рассажены игрушки. Гости             «пробуют» угощение, «пьют» чай, «едят» мороженое. Педагог             рассказывает детям о правилах поведения в гостях:             - поздороваться, когда приходишь в гости;             - без приглашения не входить в комнату;             - дарить подарок с пожеланиями имениннику (в качестве подарка               может быть стихотворение, песня, танец);             - за столом не шуметь, не брать пищу руками;             - приступать к еде после приглашения отведать то или иное угощение;                     - не перебивать друг друга;             - пользоваться приборами и салфеткой во время еды; - придвигать и               отодвигать стул неслышно;             - после еды не забыть поблагодарить именинника;             - перед уходом попрощаться;             - когда гости уходят, именинник помогает взрослым убирать посуду со              стола.            Каждый из детей должен побыть в роли именинника. Педагог во время            игры напоминает детям, как следует себя вести в той или иной            ситуации. Игра эмоциональная и очень привлекает детей</vt:lpstr>
      <vt:lpstr> Игра "Угостим кукол чаем"  Цель: познакомить ребенка с назначением посуды, учить выполнять            предметно-игровые действия (расставлять чашки, блюдца,             раскладывать ложки). Оборудование: куклы, детская мебель и посуда (две чашки, два блюдца, две            ложки, чайник). Ход игры: взрослый говорит малышу: "К нам в гости пришли куклы, их надо            посадить за стол, угостить чаем. Давай расставим чашки и блюдца.            Теперь разложи ложки к чашкам. Налей чай в чашки. Напои чаем наших            гостей". Если ребенок испытывает затруднения, показать, как надо           действовать. В конце игры взрослый подытоживает: "Чай мы наливали в           чашки, куклы пили чай", произносит потешку:            Чайник на столе поставим,           Блюдца, чашки мы расставим,           Будем мы гостей встречать,           Кукол чаем угощать!</vt:lpstr>
      <vt:lpstr>В формировании КГН важно чтение художественной литературы:</vt:lpstr>
      <vt:lpstr>Перечень художественной литературы по теме:  К. Чуковский «Мойдодыр» А. Барто «Девочка чумазая» З. Александрова «Катя в яслях» Е. Благинина «Аленушка» И. Муравейка «Я сама» К. Чуковский «Федорино горе» В. Маяковский «Что такое хорошо и что такое плохо» Н. Павлова «Чьи башмачки» З. Александрова «Вкусная Каша» Ю. Тувим «Письмо ко всем детям по одному очень важному делу» С. Михалков «Про девочку, которая плохо кушала» «Водичка, водичка» «Раз, два, три, четыре, пять, собираемся гулять» «Пошел котик на торжок» «Мы за стол садимся кушать» </vt:lpstr>
      <vt:lpstr>Презентация PowerPoint</vt:lpstr>
      <vt:lpstr>Презентация PowerPoint</vt:lpstr>
      <vt:lpstr>Презентация PowerPoint</vt:lpstr>
      <vt:lpstr>Формировать КГН помогут потешки и художественное слово</vt:lpstr>
      <vt:lpstr>Художественное слово</vt:lpstr>
      <vt:lpstr>Презентация PowerPoint</vt:lpstr>
      <vt:lpstr>Утром звери просыпались, Чисто звери умывались. Лишь Медведь не умывался, Неумытым он остался. Стали мы его купать, С головою окунать. Плачет Мишенка: - Простите! И меня вы отпустите! Я большой, Я буду сам - Умываться по утрам! </vt:lpstr>
      <vt:lpstr>Презентация PowerPoint</vt:lpstr>
      <vt:lpstr>САМ Сам одевается Серёжа,  Вставая по утрам,  И умывается он тоже —  Совсем как взрослый — сам.  Сам поиграет и разложит  Игрушки по местам.  Так начинает жить Серёжа  С хорошим словом "сам". (С. Ильина.)</vt:lpstr>
      <vt:lpstr>                              УМЫВАНИЕ </vt:lpstr>
      <vt:lpstr>Одевание на прогулку </vt:lpstr>
      <vt:lpstr>На прогулке </vt:lpstr>
      <vt:lpstr>За столом </vt:lpstr>
      <vt:lpstr>   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Светлана</cp:lastModifiedBy>
  <cp:revision>27</cp:revision>
  <dcterms:modified xsi:type="dcterms:W3CDTF">2018-10-16T15:45:57Z</dcterms:modified>
</cp:coreProperties>
</file>